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53" r:id="rId2"/>
  </p:sldMasterIdLst>
  <p:notesMasterIdLst>
    <p:notesMasterId r:id="rId24"/>
  </p:notesMasterIdLst>
  <p:handoutMasterIdLst>
    <p:handoutMasterId r:id="rId25"/>
  </p:handoutMasterIdLst>
  <p:sldIdLst>
    <p:sldId id="256" r:id="rId3"/>
    <p:sldId id="257" r:id="rId4"/>
    <p:sldId id="258" r:id="rId5"/>
    <p:sldId id="266" r:id="rId6"/>
    <p:sldId id="267" r:id="rId7"/>
    <p:sldId id="268" r:id="rId8"/>
    <p:sldId id="269" r:id="rId9"/>
    <p:sldId id="265" r:id="rId10"/>
    <p:sldId id="259" r:id="rId11"/>
    <p:sldId id="260" r:id="rId12"/>
    <p:sldId id="261" r:id="rId13"/>
    <p:sldId id="270" r:id="rId14"/>
    <p:sldId id="262" r:id="rId15"/>
    <p:sldId id="263" r:id="rId16"/>
    <p:sldId id="264" r:id="rId17"/>
    <p:sldId id="271" r:id="rId18"/>
    <p:sldId id="272" r:id="rId19"/>
    <p:sldId id="275" r:id="rId20"/>
    <p:sldId id="276" r:id="rId21"/>
    <p:sldId id="273" r:id="rId22"/>
    <p:sldId id="274"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B9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973" autoAdjust="0"/>
  </p:normalViewPr>
  <p:slideViewPr>
    <p:cSldViewPr snapToGrid="0" snapToObjects="1" showGuides="1">
      <p:cViewPr varScale="1">
        <p:scale>
          <a:sx n="99" d="100"/>
          <a:sy n="99" d="100"/>
        </p:scale>
        <p:origin x="1338" y="78"/>
      </p:cViewPr>
      <p:guideLst>
        <p:guide orient="horz" pos="2160"/>
        <p:guide pos="2879"/>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D00D02-7ECE-9F4A-852C-3CC24F2A1FF4}" type="datetimeFigureOut">
              <a:rPr lang="en-US" smtClean="0"/>
              <a:t>7/23/2015</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FACE20-B907-3F45-B620-82B0DC37CA69}" type="slidenum">
              <a:rPr lang="en-GB" smtClean="0"/>
              <a:t>‹#›</a:t>
            </a:fld>
            <a:endParaRPr lang="en-GB" dirty="0"/>
          </a:p>
        </p:txBody>
      </p:sp>
    </p:spTree>
    <p:extLst>
      <p:ext uri="{BB962C8B-B14F-4D97-AF65-F5344CB8AC3E}">
        <p14:creationId xmlns:p14="http://schemas.microsoft.com/office/powerpoint/2010/main" val="37489573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6DEB5D-347A-444F-90DE-1B6E2932F515}" type="datetimeFigureOut">
              <a:rPr lang="en-US" smtClean="0"/>
              <a:t>7/23/2015</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7D2CA1-D120-9748-B6F6-7C32249A9953}" type="slidenum">
              <a:rPr lang="en-GB" smtClean="0"/>
              <a:t>‹#›</a:t>
            </a:fld>
            <a:endParaRPr lang="en-GB" dirty="0"/>
          </a:p>
        </p:txBody>
      </p:sp>
    </p:spTree>
    <p:extLst>
      <p:ext uri="{BB962C8B-B14F-4D97-AF65-F5344CB8AC3E}">
        <p14:creationId xmlns:p14="http://schemas.microsoft.com/office/powerpoint/2010/main" val="2691226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fld id="{CB7D2CA1-D120-9748-B6F6-7C32249A9953}" type="slidenum">
              <a:rPr/>
              <a:t>1</a:t>
            </a:fld>
            <a:endParaRPr lang="fr-FR" dirty="0"/>
          </a:p>
        </p:txBody>
      </p:sp>
    </p:spTree>
    <p:extLst>
      <p:ext uri="{BB962C8B-B14F-4D97-AF65-F5344CB8AC3E}">
        <p14:creationId xmlns:p14="http://schemas.microsoft.com/office/powerpoint/2010/main" val="3225538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Demander aux participants de réfléchir quelques minutes puis échanger finalement en plénière sur le message que cette illustration tente de </a:t>
            </a:r>
            <a:r>
              <a:rPr lang="fr-FR" b="0" i="0" u="none" baseline="0" dirty="0" smtClean="0"/>
              <a:t>transmettre.</a:t>
            </a:r>
            <a:endParaRPr lang="fr-FR" b="0" i="0" u="none" baseline="0" dirty="0"/>
          </a:p>
          <a:p>
            <a:endParaRPr lang="fr-FR" noProof="0" dirty="0" smtClean="0"/>
          </a:p>
          <a:p>
            <a:pPr algn="l" rtl="0"/>
            <a:r>
              <a:rPr lang="fr-FR" b="0" i="0" u="none" baseline="0" dirty="0"/>
              <a:t>Terminer en soulignant que les chapitres techniques devraient toujours être lus en conjonction avec la Charte humanitaire, les principes de protection et les standards essentiels</a:t>
            </a:r>
            <a:r>
              <a:rPr lang="fr-FR" b="0" i="0" u="none" baseline="0" dirty="0" smtClean="0"/>
              <a:t>.</a:t>
            </a:r>
          </a:p>
          <a:p>
            <a:pPr algn="l" rtl="0"/>
            <a:endParaRPr lang="fr-FR" b="0" i="0" u="none" baseline="0" dirty="0" smtClean="0"/>
          </a:p>
          <a:p>
            <a:pPr algn="l" rtl="0"/>
            <a:r>
              <a:rPr lang="fr-FR" b="0" i="0" u="none" baseline="0" dirty="0" smtClean="0"/>
              <a:t>Lavez-vous les mains !		Tenez-nous mieux informés de vos intentions !</a:t>
            </a:r>
          </a:p>
          <a:p>
            <a:pPr algn="l" rtl="0"/>
            <a:r>
              <a:rPr lang="fr-FR" b="0" i="0" u="none" baseline="0" dirty="0" smtClean="0"/>
              <a:t>Faites bouillir l’eau !			Plus de transparence !</a:t>
            </a:r>
          </a:p>
          <a:p>
            <a:pPr algn="l" rtl="0"/>
            <a:r>
              <a:rPr lang="fr-FR" b="0" i="0" u="none" baseline="0" dirty="0" smtClean="0"/>
              <a:t>Utilisez les latrines !			Aidez-nous à retrouver nos proches !</a:t>
            </a:r>
          </a:p>
          <a:p>
            <a:pPr algn="l" rtl="0"/>
            <a:r>
              <a:rPr lang="fr-FR" b="0" i="0" u="none" baseline="0" dirty="0" smtClean="0"/>
              <a:t>Donnez-moi ça !</a:t>
            </a:r>
          </a:p>
          <a:p>
            <a:pPr algn="l" rtl="0"/>
            <a:endParaRPr lang="fr-FR" b="0" i="0" u="none" baseline="0" dirty="0"/>
          </a:p>
        </p:txBody>
      </p:sp>
      <p:sp>
        <p:nvSpPr>
          <p:cNvPr id="4" name="Slide Number Placeholder 3"/>
          <p:cNvSpPr>
            <a:spLocks noGrp="1"/>
          </p:cNvSpPr>
          <p:nvPr>
            <p:ph type="sldNum" sz="quarter" idx="10"/>
          </p:nvPr>
        </p:nvSpPr>
        <p:spPr/>
        <p:txBody>
          <a:bodyPr/>
          <a:lstStyle/>
          <a:p>
            <a:pPr algn="l" rtl="0"/>
            <a:fld id="{CB7D2CA1-D120-9748-B6F6-7C32249A9953}" type="slidenum">
              <a:rPr/>
              <a:t>21</a:t>
            </a:fld>
            <a:endParaRPr lang="fr-FR" dirty="0"/>
          </a:p>
        </p:txBody>
      </p:sp>
    </p:spTree>
    <p:extLst>
      <p:ext uri="{BB962C8B-B14F-4D97-AF65-F5344CB8AC3E}">
        <p14:creationId xmlns:p14="http://schemas.microsoft.com/office/powerpoint/2010/main" val="160195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Sphère est axée sur les populations touchées par une catastrophe et à leur service. </a:t>
            </a:r>
          </a:p>
          <a:p>
            <a:pPr algn="l" rtl="0"/>
            <a:r>
              <a:rPr lang="fr-FR" b="0" i="0" u="none" baseline="0" dirty="0"/>
              <a:t>C'est un projet </a:t>
            </a:r>
            <a:r>
              <a:rPr lang="fr-FR" b="0" i="0" u="none" baseline="0" dirty="0" smtClean="0"/>
              <a:t>impulsé </a:t>
            </a:r>
            <a:r>
              <a:rPr lang="fr-FR" b="0" i="0" u="none" baseline="0" dirty="0"/>
              <a:t>par la qualité dont l'approche est fondée sur les droits.</a:t>
            </a:r>
            <a:endParaRPr lang="fr-FR" noProof="0" dirty="0" smtClean="0"/>
          </a:p>
        </p:txBody>
      </p:sp>
      <p:sp>
        <p:nvSpPr>
          <p:cNvPr id="4" name="Slide Number Placeholder 3"/>
          <p:cNvSpPr>
            <a:spLocks noGrp="1"/>
          </p:cNvSpPr>
          <p:nvPr>
            <p:ph type="sldNum" sz="quarter" idx="10"/>
          </p:nvPr>
        </p:nvSpPr>
        <p:spPr/>
        <p:txBody>
          <a:bodyPr/>
          <a:lstStyle/>
          <a:p>
            <a:pPr algn="l" rtl="0"/>
            <a:fld id="{CB7D2CA1-D120-9748-B6F6-7C32249A9953}" type="slidenum">
              <a:rPr/>
              <a:t>9</a:t>
            </a:fld>
            <a:endParaRPr lang="fr-FR" dirty="0"/>
          </a:p>
        </p:txBody>
      </p:sp>
    </p:spTree>
    <p:extLst>
      <p:ext uri="{BB962C8B-B14F-4D97-AF65-F5344CB8AC3E}">
        <p14:creationId xmlns:p14="http://schemas.microsoft.com/office/powerpoint/2010/main" val="1974565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fr-FR" sz="1200" b="0" i="0" u="none" kern="1200" baseline="0" dirty="0">
                <a:solidFill>
                  <a:schemeClr val="tx1"/>
                </a:solidFill>
                <a:effectLst/>
                <a:latin typeface="+mn-lt"/>
                <a:ea typeface="+mn-ea"/>
                <a:cs typeface="+mn-cs"/>
              </a:rPr>
              <a:t>Expliquer que c'est de cette façon que le Projet Sphère définit la qualité, en s'appuyant sur les critères d'évaluation du CAD de l'OCDE.</a:t>
            </a:r>
          </a:p>
        </p:txBody>
      </p:sp>
      <p:sp>
        <p:nvSpPr>
          <p:cNvPr id="4" name="Slide Number Placeholder 3"/>
          <p:cNvSpPr>
            <a:spLocks noGrp="1"/>
          </p:cNvSpPr>
          <p:nvPr>
            <p:ph type="sldNum" sz="quarter" idx="10"/>
          </p:nvPr>
        </p:nvSpPr>
        <p:spPr/>
        <p:txBody>
          <a:bodyPr/>
          <a:lstStyle/>
          <a:p>
            <a:pPr algn="l" rtl="0"/>
            <a:fld id="{CB7D2CA1-D120-9748-B6F6-7C32249A9953}" type="slidenum">
              <a:rPr/>
              <a:t>13</a:t>
            </a:fld>
            <a:endParaRPr lang="fr-FR" dirty="0"/>
          </a:p>
        </p:txBody>
      </p:sp>
    </p:spTree>
    <p:extLst>
      <p:ext uri="{BB962C8B-B14F-4D97-AF65-F5344CB8AC3E}">
        <p14:creationId xmlns:p14="http://schemas.microsoft.com/office/powerpoint/2010/main" val="3107013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La redevabilité est </a:t>
            </a:r>
            <a:r>
              <a:rPr lang="fr-FR" b="0" i="0" u="none" baseline="0" dirty="0" smtClean="0"/>
              <a:t>l’utilisation </a:t>
            </a:r>
            <a:r>
              <a:rPr lang="fr-FR" b="0" i="0" u="none" baseline="0" dirty="0"/>
              <a:t>responsable par les agences humanitaires des ressources dont elles disposent. (Projet Sphère)</a:t>
            </a:r>
          </a:p>
          <a:p>
            <a:pPr algn="l" rtl="0"/>
            <a:r>
              <a:rPr lang="fr-FR" b="0" i="0" u="none" baseline="0" dirty="0"/>
              <a:t>Pour y parvenir, les agences doivent :</a:t>
            </a:r>
          </a:p>
          <a:p>
            <a:pPr marL="171450" indent="-171450" algn="l" rtl="0">
              <a:buFont typeface="Arial"/>
              <a:buChar char="•"/>
            </a:pPr>
            <a:r>
              <a:rPr lang="fr-FR" b="0" i="0" u="none" baseline="0" dirty="0"/>
              <a:t>Expliquer en quoi leurs programmes sont conformes aux meilleures pratiques et aux engagements pris d'un commun accord (par exemple, des standards fondés sur des données probantes et acceptés dans l'ensemble du secteur) en communiquant de façon transparente leurs résultats et les raisons de leur action ou de leur inaction dans un contexte donné.</a:t>
            </a:r>
          </a:p>
          <a:p>
            <a:pPr marL="171450" indent="-171450" algn="l" rtl="0">
              <a:buFont typeface="Arial"/>
              <a:buChar char="•"/>
            </a:pPr>
            <a:r>
              <a:rPr lang="fr-FR" b="0" i="0" u="none" baseline="0" dirty="0"/>
              <a:t>Associer les parties prenantes à leur travail. En ce qui concerne les populations touchées, cela signifie tenir compte de leurs besoins, </a:t>
            </a:r>
            <a:r>
              <a:rPr lang="fr-FR" b="0" i="0" u="none" baseline="0" dirty="0" smtClean="0"/>
              <a:t>leurs préoccupations </a:t>
            </a:r>
            <a:r>
              <a:rPr lang="fr-FR" b="0" i="0" u="none" baseline="0" dirty="0"/>
              <a:t>et </a:t>
            </a:r>
            <a:r>
              <a:rPr lang="fr-FR" b="0" i="0" u="none" baseline="0" dirty="0" smtClean="0"/>
              <a:t>leurs capacités </a:t>
            </a:r>
            <a:r>
              <a:rPr lang="fr-FR" b="0" i="0" u="none" baseline="0" dirty="0"/>
              <a:t>à tous les stades de l'intervention humanitaire, respecter leur droit d'être entendues et </a:t>
            </a:r>
            <a:r>
              <a:rPr lang="fr-FR" b="0" i="0" u="none" baseline="0" dirty="0" smtClean="0"/>
              <a:t>de prendre part aux </a:t>
            </a:r>
            <a:r>
              <a:rPr lang="fr-FR" b="0" i="0" u="none" baseline="0" dirty="0"/>
              <a:t>décisions ayant un impact sur leur existence, et leur donner les moyens de contester les décisions des agences. </a:t>
            </a:r>
          </a:p>
          <a:p>
            <a:endParaRPr lang="fr-FR" noProof="0" dirty="0" smtClean="0"/>
          </a:p>
          <a:p>
            <a:pPr algn="l" rtl="0"/>
            <a:r>
              <a:rPr lang="fr-FR" b="0" i="0" u="none" baseline="0" dirty="0"/>
              <a:t>Le manuel est un code volontaire et un outil d'autorégulation qui permet d'assurer la qualité et la redevabilité.</a:t>
            </a:r>
          </a:p>
          <a:p>
            <a:endParaRPr lang="fr-FR" noProof="0" dirty="0" smtClean="0"/>
          </a:p>
          <a:p>
            <a:pPr algn="l" rtl="0"/>
            <a:r>
              <a:rPr lang="fr-FR" b="0" i="0" u="none" baseline="0" dirty="0"/>
              <a:t>Se conformer à Sphère ne signifie pas qu’il faille satisfaire tous les standards et tous les indicateurs.</a:t>
            </a:r>
          </a:p>
          <a:p>
            <a:endParaRPr lang="fr-FR" noProof="0" dirty="0" smtClean="0"/>
          </a:p>
          <a:p>
            <a:pPr algn="l" rtl="0"/>
            <a:r>
              <a:rPr lang="fr-FR" b="0" i="0" u="none" baseline="0" dirty="0"/>
              <a:t>La redevabilité est avant tout envers les communautés </a:t>
            </a:r>
            <a:r>
              <a:rPr lang="fr-FR" b="0" i="0" u="none" baseline="0" dirty="0" smtClean="0"/>
              <a:t>affectées.</a:t>
            </a:r>
            <a:endParaRPr lang="fr-FR" b="0" i="0" u="none" baseline="0" dirty="0"/>
          </a:p>
        </p:txBody>
      </p:sp>
      <p:sp>
        <p:nvSpPr>
          <p:cNvPr id="4" name="Slide Number Placeholder 3"/>
          <p:cNvSpPr>
            <a:spLocks noGrp="1"/>
          </p:cNvSpPr>
          <p:nvPr>
            <p:ph type="sldNum" sz="quarter" idx="10"/>
          </p:nvPr>
        </p:nvSpPr>
        <p:spPr/>
        <p:txBody>
          <a:bodyPr/>
          <a:lstStyle/>
          <a:p>
            <a:pPr algn="l" rtl="0"/>
            <a:fld id="{CB7D2CA1-D120-9748-B6F6-7C32249A9953}" type="slidenum">
              <a:rPr/>
              <a:t>14</a:t>
            </a:fld>
            <a:endParaRPr lang="fr-FR" dirty="0"/>
          </a:p>
        </p:txBody>
      </p:sp>
    </p:spTree>
    <p:extLst>
      <p:ext uri="{BB962C8B-B14F-4D97-AF65-F5344CB8AC3E}">
        <p14:creationId xmlns:p14="http://schemas.microsoft.com/office/powerpoint/2010/main" val="3463080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sz="1200" b="0" i="0" u="none" kern="1200" baseline="0" dirty="0">
                <a:solidFill>
                  <a:schemeClr val="tx1"/>
                </a:solidFill>
                <a:effectLst/>
                <a:latin typeface="+mn-lt"/>
                <a:ea typeface="+mn-ea"/>
                <a:cs typeface="+mn-cs"/>
              </a:rPr>
              <a:t>Les standards minimums de Sphère constituent la traduction </a:t>
            </a:r>
            <a:r>
              <a:rPr lang="fr-FR" sz="1200" b="0" i="0" u="none" kern="1200" baseline="0" dirty="0" smtClean="0">
                <a:solidFill>
                  <a:schemeClr val="tx1"/>
                </a:solidFill>
                <a:effectLst/>
                <a:latin typeface="+mn-lt"/>
                <a:ea typeface="+mn-ea"/>
                <a:cs typeface="+mn-cs"/>
              </a:rPr>
              <a:t>en outils pratiques de </a:t>
            </a:r>
            <a:r>
              <a:rPr lang="fr-FR" sz="1200" b="0" i="0" u="none" kern="1200" baseline="0" dirty="0">
                <a:solidFill>
                  <a:schemeClr val="tx1"/>
                </a:solidFill>
                <a:effectLst/>
                <a:latin typeface="+mn-lt"/>
                <a:ea typeface="+mn-ea"/>
                <a:cs typeface="+mn-cs"/>
              </a:rPr>
              <a:t>l'approche fondée sur les droits de </a:t>
            </a:r>
            <a:r>
              <a:rPr lang="fr-FR" sz="1200" b="0" i="0" u="none" kern="1200" baseline="0" dirty="0" smtClean="0">
                <a:solidFill>
                  <a:schemeClr val="tx1"/>
                </a:solidFill>
                <a:effectLst/>
                <a:latin typeface="+mn-lt"/>
                <a:ea typeface="+mn-ea"/>
                <a:cs typeface="+mn-cs"/>
              </a:rPr>
              <a:t>Sphère.</a:t>
            </a:r>
            <a:endParaRPr lang="fr-FR" sz="1200" b="0" i="0" u="none" kern="1200" baseline="0" dirty="0">
              <a:solidFill>
                <a:schemeClr val="tx1"/>
              </a:solidFill>
              <a:effectLst/>
              <a:latin typeface="+mn-lt"/>
              <a:ea typeface="+mn-ea"/>
              <a:cs typeface="+mn-cs"/>
            </a:endParaRPr>
          </a:p>
          <a:p>
            <a:endParaRPr lang="fr-FR" sz="1200" kern="1200" noProof="0" dirty="0" smtClean="0">
              <a:solidFill>
                <a:schemeClr val="tx1"/>
              </a:solidFill>
              <a:effectLst/>
              <a:latin typeface="+mn-lt"/>
              <a:ea typeface="+mn-ea"/>
              <a:cs typeface="+mn-cs"/>
            </a:endParaRPr>
          </a:p>
          <a:p>
            <a:pPr algn="l" rtl="0"/>
            <a:r>
              <a:rPr lang="fr-FR" sz="1200" b="0" i="0" u="none" kern="1200" baseline="0" dirty="0">
                <a:solidFill>
                  <a:schemeClr val="tx1"/>
                </a:solidFill>
                <a:effectLst/>
                <a:latin typeface="+mn-lt"/>
                <a:ea typeface="+mn-ea"/>
                <a:cs typeface="+mn-cs"/>
              </a:rPr>
              <a:t>Expliquer la différence entre les standards, les indicateurs, les actions clés et les notes </a:t>
            </a:r>
            <a:r>
              <a:rPr lang="fr-FR" sz="1200" b="0" i="0" u="none" kern="1200" baseline="0" dirty="0" smtClean="0">
                <a:solidFill>
                  <a:schemeClr val="tx1"/>
                </a:solidFill>
                <a:effectLst/>
                <a:latin typeface="+mn-lt"/>
                <a:ea typeface="+mn-ea"/>
                <a:cs typeface="+mn-cs"/>
              </a:rPr>
              <a:t>d'orientation (voir slide 16).</a:t>
            </a:r>
            <a:endParaRPr lang="fr-FR" sz="1200" b="0" i="0" u="none" kern="1200" baseline="0" dirty="0">
              <a:solidFill>
                <a:schemeClr val="tx1"/>
              </a:solidFill>
              <a:effectLst/>
              <a:latin typeface="+mn-lt"/>
              <a:ea typeface="+mn-ea"/>
              <a:cs typeface="+mn-cs"/>
            </a:endParaRPr>
          </a:p>
          <a:p>
            <a:endParaRPr lang="fr-FR" sz="1200" b="0" kern="1200" noProof="0" dirty="0" smtClean="0">
              <a:solidFill>
                <a:schemeClr val="tx1"/>
              </a:solidFill>
              <a:effectLst/>
              <a:latin typeface="+mn-lt"/>
              <a:ea typeface="+mn-ea"/>
              <a:cs typeface="+mn-cs"/>
            </a:endParaRPr>
          </a:p>
          <a:p>
            <a:pPr algn="l" rtl="0"/>
            <a:r>
              <a:rPr lang="fr-FR" sz="1200" b="0" i="0" u="none" kern="1200" baseline="0" dirty="0">
                <a:solidFill>
                  <a:schemeClr val="tx1"/>
                </a:solidFill>
                <a:effectLst/>
                <a:latin typeface="+mn-lt"/>
                <a:ea typeface="+mn-ea"/>
                <a:cs typeface="+mn-cs"/>
              </a:rPr>
              <a:t>Expliquer la structure du manuel </a:t>
            </a:r>
            <a:r>
              <a:rPr lang="fr-FR" sz="1200" b="0" i="0" u="none" kern="1200" baseline="0" dirty="0" smtClean="0">
                <a:solidFill>
                  <a:schemeClr val="tx1"/>
                </a:solidFill>
                <a:effectLst/>
                <a:latin typeface="+mn-lt"/>
                <a:ea typeface="+mn-ea"/>
                <a:cs typeface="+mn-cs"/>
              </a:rPr>
              <a:t>(voir slide 17):</a:t>
            </a:r>
            <a:endParaRPr lang="fr-FR" sz="1200" b="0" i="0" u="none" kern="1200" baseline="0" dirty="0">
              <a:solidFill>
                <a:schemeClr val="tx1"/>
              </a:solidFill>
              <a:effectLst/>
              <a:latin typeface="+mn-lt"/>
              <a:ea typeface="+mn-ea"/>
              <a:cs typeface="+mn-cs"/>
            </a:endParaRPr>
          </a:p>
          <a:p>
            <a:endParaRPr lang="fr-FR" sz="1200" kern="1200" noProof="0" dirty="0" smtClean="0">
              <a:solidFill>
                <a:schemeClr val="tx1"/>
              </a:solidFill>
              <a:effectLst/>
              <a:latin typeface="+mn-lt"/>
              <a:ea typeface="+mn-ea"/>
              <a:cs typeface="+mn-cs"/>
            </a:endParaRPr>
          </a:p>
          <a:p>
            <a:pPr marL="171450" lvl="0" indent="-171450" algn="l" rtl="0">
              <a:buFont typeface="Arial" panose="020B0604020202020204" pitchFamily="34" charset="0"/>
              <a:buChar char="•"/>
            </a:pPr>
            <a:r>
              <a:rPr lang="fr-FR" sz="1200" b="0" i="0" u="none" kern="1200" baseline="0" dirty="0">
                <a:solidFill>
                  <a:schemeClr val="tx1"/>
                </a:solidFill>
                <a:effectLst/>
                <a:latin typeface="+mn-lt"/>
                <a:ea typeface="+mn-ea"/>
                <a:cs typeface="+mn-cs"/>
              </a:rPr>
              <a:t>La Charte humanitaire</a:t>
            </a:r>
          </a:p>
          <a:p>
            <a:pPr marL="171450" lvl="0" indent="-171450" algn="l" rtl="0">
              <a:buFont typeface="Arial" panose="020B0604020202020204" pitchFamily="34" charset="0"/>
              <a:buChar char="•"/>
            </a:pPr>
            <a:r>
              <a:rPr lang="fr-FR" sz="1200" b="0" i="0" u="none" kern="1200" baseline="0" dirty="0">
                <a:solidFill>
                  <a:schemeClr val="tx1"/>
                </a:solidFill>
                <a:effectLst/>
                <a:latin typeface="+mn-lt"/>
                <a:ea typeface="+mn-ea"/>
                <a:cs typeface="+mn-cs"/>
              </a:rPr>
              <a:t>Le chapitre sur la protection</a:t>
            </a:r>
          </a:p>
          <a:p>
            <a:pPr marL="171450" lvl="0" indent="-171450" algn="l" rtl="0">
              <a:buFont typeface="Arial" panose="020B0604020202020204" pitchFamily="34" charset="0"/>
              <a:buChar char="•"/>
            </a:pPr>
            <a:r>
              <a:rPr lang="fr-FR" sz="1200" b="0" i="0" u="none" kern="1200" baseline="0" dirty="0">
                <a:solidFill>
                  <a:schemeClr val="tx1"/>
                </a:solidFill>
                <a:effectLst/>
                <a:latin typeface="+mn-lt"/>
                <a:ea typeface="+mn-ea"/>
                <a:cs typeface="+mn-cs"/>
              </a:rPr>
              <a:t>Les standards essentiels</a:t>
            </a:r>
          </a:p>
          <a:p>
            <a:pPr marL="171450" lvl="0" indent="-171450" algn="l" rtl="0">
              <a:buFont typeface="Arial" panose="020B0604020202020204" pitchFamily="34" charset="0"/>
              <a:buChar char="•"/>
            </a:pPr>
            <a:r>
              <a:rPr lang="fr-FR" sz="1200" b="0" i="0" u="none" kern="1200" baseline="0" dirty="0">
                <a:solidFill>
                  <a:schemeClr val="tx1"/>
                </a:solidFill>
                <a:effectLst/>
                <a:latin typeface="+mn-lt"/>
                <a:ea typeface="+mn-ea"/>
                <a:cs typeface="+mn-cs"/>
              </a:rPr>
              <a:t>Le format des standards : SM, AC, IC et NO</a:t>
            </a:r>
          </a:p>
          <a:p>
            <a:pPr marL="171450" lvl="0" indent="-171450" algn="l" rtl="0">
              <a:buFont typeface="Arial" panose="020B0604020202020204" pitchFamily="34" charset="0"/>
              <a:buChar char="•"/>
            </a:pPr>
            <a:r>
              <a:rPr lang="fr-FR" sz="1200" b="0" i="0" u="none" kern="1200" baseline="0" dirty="0">
                <a:solidFill>
                  <a:schemeClr val="tx1"/>
                </a:solidFill>
                <a:effectLst/>
                <a:latin typeface="+mn-lt"/>
                <a:ea typeface="+mn-ea"/>
                <a:cs typeface="+mn-cs"/>
              </a:rPr>
              <a:t>Les thèmes transversaux</a:t>
            </a:r>
          </a:p>
        </p:txBody>
      </p:sp>
      <p:sp>
        <p:nvSpPr>
          <p:cNvPr id="4" name="Slide Number Placeholder 3"/>
          <p:cNvSpPr>
            <a:spLocks noGrp="1"/>
          </p:cNvSpPr>
          <p:nvPr>
            <p:ph type="sldNum" sz="quarter" idx="10"/>
          </p:nvPr>
        </p:nvSpPr>
        <p:spPr/>
        <p:txBody>
          <a:bodyPr/>
          <a:lstStyle/>
          <a:p>
            <a:pPr algn="l" rtl="0"/>
            <a:fld id="{CB7D2CA1-D120-9748-B6F6-7C32249A9953}" type="slidenum">
              <a:rPr/>
              <a:t>15</a:t>
            </a:fld>
            <a:endParaRPr lang="fr-FR" dirty="0"/>
          </a:p>
        </p:txBody>
      </p:sp>
    </p:spTree>
    <p:extLst>
      <p:ext uri="{BB962C8B-B14F-4D97-AF65-F5344CB8AC3E}">
        <p14:creationId xmlns:p14="http://schemas.microsoft.com/office/powerpoint/2010/main" val="2609834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Les standards essentiels et les standards minimums ont un format spécifique. Ils commencent par une affirmation générale et universelle – le standard minimum proprement dit ‒, suivie par une série d'actions clés, d’indicateurs clés et de notes d'orientation.</a:t>
            </a:r>
            <a:br>
              <a:rPr lang="fr-FR" dirty="0" smtClean="0"/>
            </a:br>
            <a:r>
              <a:rPr lang="fr-FR" dirty="0" smtClean="0"/>
              <a:t/>
            </a:r>
            <a:br>
              <a:rPr lang="fr-FR" dirty="0" smtClean="0"/>
            </a:br>
            <a:r>
              <a:rPr lang="fr-FR" dirty="0" smtClean="0"/>
              <a:t>On commence par l'énoncé du </a:t>
            </a:r>
            <a:r>
              <a:rPr lang="fr-FR" b="1" dirty="0" smtClean="0"/>
              <a:t>standard minimum</a:t>
            </a:r>
            <a:r>
              <a:rPr lang="fr-FR" dirty="0" smtClean="0"/>
              <a:t>. Chaque standard découle du principe selon lequel les populations touchées par une catastrophe ont le droit de vivre dans la dignité. Les standards minimums sont de nature qualitative et précisent les niveaux minimums à atteindre au cours de l'intervention humanitaire. Leur champ d'application est universel, ils s'appliquent dans toutes les situations de catastrophe. Ils sont par conséquent formulés en termes généraux.</a:t>
            </a:r>
            <a:br>
              <a:rPr lang="fr-FR" dirty="0" smtClean="0"/>
            </a:br>
            <a:r>
              <a:rPr lang="fr-FR" dirty="0" smtClean="0"/>
              <a:t/>
            </a:r>
            <a:br>
              <a:rPr lang="fr-FR" dirty="0" smtClean="0"/>
            </a:br>
            <a:r>
              <a:rPr lang="fr-FR" dirty="0" smtClean="0"/>
              <a:t>Des </a:t>
            </a:r>
            <a:r>
              <a:rPr lang="fr-FR" b="1" dirty="0" smtClean="0"/>
              <a:t>actions clés</a:t>
            </a:r>
            <a:r>
              <a:rPr lang="fr-FR" dirty="0" smtClean="0"/>
              <a:t> pratiques sont ensuite suggérées pour atteindre le standard minimum. Certaines actions ne sont pas forcément applicables dans tous les contextes, et c'est aux praticiens qu'il revient de choisir les actions les plus pertinentes et d'en concevoir d'autres qui permettront d'atteindre le standard.</a:t>
            </a:r>
            <a:br>
              <a:rPr lang="fr-FR" dirty="0" smtClean="0"/>
            </a:br>
            <a:r>
              <a:rPr lang="fr-FR" dirty="0" smtClean="0"/>
              <a:t/>
            </a:r>
            <a:br>
              <a:rPr lang="fr-FR" dirty="0" smtClean="0"/>
            </a:br>
            <a:r>
              <a:rPr lang="fr-FR" dirty="0" smtClean="0"/>
              <a:t>Ensuite, un ensemble d'</a:t>
            </a:r>
            <a:r>
              <a:rPr lang="fr-FR" b="1" dirty="0" smtClean="0"/>
              <a:t>indicateurs clés</a:t>
            </a:r>
            <a:r>
              <a:rPr lang="fr-FR" dirty="0" smtClean="0"/>
              <a:t> servent de « signaux » pour indiquer si oui ou non un standard a été atteint. Ils sont un moyen de mesurer et de communiquer les processus et les résultats des actions clés. Ils se rapportent au standard minimum, et non à l’action clé.</a:t>
            </a:r>
            <a:br>
              <a:rPr lang="fr-FR" dirty="0" smtClean="0"/>
            </a:br>
            <a:r>
              <a:rPr lang="fr-FR" dirty="0" smtClean="0"/>
              <a:t/>
            </a:r>
            <a:br>
              <a:rPr lang="fr-FR" dirty="0" smtClean="0"/>
            </a:br>
            <a:r>
              <a:rPr lang="fr-FR" dirty="0" smtClean="0"/>
              <a:t>Enfin, les </a:t>
            </a:r>
            <a:r>
              <a:rPr lang="fr-FR" b="1" dirty="0" smtClean="0"/>
              <a:t>notes d'orientation</a:t>
            </a:r>
            <a:r>
              <a:rPr lang="fr-FR" dirty="0" smtClean="0"/>
              <a:t> portent sur des points spécifiques au contexte qu’il faut prendre en compte pour mener les actions clés et atteindre les indicateurs clés. Elles donnent des orientations pour résoudre les difficultés pratiques, ainsi que des points de référence ou des conseils sur le thème prioritaire et les thèmes transversaux. Elles peuvent également aborder des questions cruciales liées aux standards, aux actions et aux indicateurs, et exposer les dilemmes, controverses ou lacunes subsistant dans l’état actuel des connaissances. Elles ne donnent cependant </a:t>
            </a:r>
            <a:r>
              <a:rPr lang="fr-FR" b="1" dirty="0" smtClean="0"/>
              <a:t>pas</a:t>
            </a:r>
            <a:r>
              <a:rPr lang="fr-FR" dirty="0" smtClean="0"/>
              <a:t> d’indications </a:t>
            </a:r>
            <a:r>
              <a:rPr lang="fr-FR" b="1" dirty="0" smtClean="0"/>
              <a:t>sur la manière</a:t>
            </a:r>
            <a:r>
              <a:rPr lang="fr-FR" dirty="0" smtClean="0"/>
              <a:t> de mener des activités spécifiques.</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16</a:t>
            </a:fld>
            <a:endParaRPr lang="en-GB" dirty="0"/>
          </a:p>
        </p:txBody>
      </p:sp>
    </p:spTree>
    <p:extLst>
      <p:ext uri="{BB962C8B-B14F-4D97-AF65-F5344CB8AC3E}">
        <p14:creationId xmlns:p14="http://schemas.microsoft.com/office/powerpoint/2010/main" val="4007762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fr-CH" dirty="0" smtClean="0"/>
              <a:t>La Charte</a:t>
            </a:r>
            <a:r>
              <a:rPr lang="fr-CH" baseline="0" dirty="0" smtClean="0"/>
              <a:t> humanitaire est l’épine dorsale du manuel Sphère. Elle e</a:t>
            </a:r>
            <a:r>
              <a:rPr lang="fr-FR" sz="1200" kern="1200" dirty="0" smtClean="0">
                <a:solidFill>
                  <a:schemeClr val="tx1"/>
                </a:solidFill>
                <a:effectLst/>
                <a:latin typeface="+mn-lt"/>
                <a:ea typeface="+mn-ea"/>
                <a:cs typeface="+mn-cs"/>
              </a:rPr>
              <a:t>st la base juridique et éthique de l’engagement des agences humanitaires qui adhèrent à Sphère.</a:t>
            </a:r>
          </a:p>
          <a:p>
            <a:pPr marL="171450" indent="-171450">
              <a:buFont typeface="Arial" panose="020B0604020202020204" pitchFamily="34" charset="0"/>
              <a:buChar char="•"/>
            </a:pPr>
            <a:r>
              <a:rPr lang="fr-FR" sz="1200" kern="1200" baseline="0" dirty="0" smtClean="0">
                <a:solidFill>
                  <a:schemeClr val="tx1"/>
                </a:solidFill>
                <a:effectLst/>
                <a:latin typeface="+mn-lt"/>
                <a:ea typeface="+mn-ea"/>
                <a:cs typeface="+mn-cs"/>
              </a:rPr>
              <a:t>Le chapitre sur la protection décrit les principes et les actions qui doivent guider la pratique humanitaire, même les agences qui </a:t>
            </a:r>
            <a:r>
              <a:rPr lang="fr-FR" sz="1200" kern="1200" dirty="0" smtClean="0">
                <a:solidFill>
                  <a:schemeClr val="tx1"/>
                </a:solidFill>
                <a:effectLst/>
                <a:latin typeface="+mn-lt"/>
                <a:ea typeface="+mn-ea"/>
                <a:cs typeface="+mn-cs"/>
              </a:rPr>
              <a:t>n'ont pas spécifiquement de mandat de protection ou ne sont pas spécialisées dans ce domaine.</a:t>
            </a:r>
            <a:endParaRPr lang="fr-FR" sz="1200" kern="1200" baseline="0" dirty="0" smtClean="0">
              <a:solidFill>
                <a:schemeClr val="tx1"/>
              </a:solidFill>
              <a:effectLst/>
              <a:latin typeface="+mn-lt"/>
              <a:ea typeface="+mn-ea"/>
              <a:cs typeface="+mn-cs"/>
            </a:endParaRPr>
          </a:p>
          <a:p>
            <a:pPr marL="171450" indent="-171450">
              <a:buFont typeface="Arial" panose="020B0604020202020204" pitchFamily="34" charset="0"/>
              <a:buChar char="•"/>
            </a:pPr>
            <a:r>
              <a:rPr lang="fr-FR" sz="1200" kern="1200" baseline="0" dirty="0" smtClean="0">
                <a:solidFill>
                  <a:schemeClr val="tx1"/>
                </a:solidFill>
                <a:effectLst/>
                <a:latin typeface="+mn-lt"/>
                <a:ea typeface="+mn-ea"/>
                <a:cs typeface="+mn-cs"/>
              </a:rPr>
              <a:t>Les standards essentiels décrivent les approches et les processus fondamentaux adoptés pendant une intervention humanitaire pour assurer son efficacité. Ils vont être remplacés par la Norme humanitaire fondamentale (voir diapositives suivantes)</a:t>
            </a:r>
          </a:p>
          <a:p>
            <a:pPr marL="171450" indent="-171450">
              <a:buFont typeface="Arial" panose="020B0604020202020204" pitchFamily="34" charset="0"/>
              <a:buChar char="•"/>
            </a:pPr>
            <a:r>
              <a:rPr lang="fr-FR" sz="1200" kern="1200" baseline="0" dirty="0" smtClean="0">
                <a:solidFill>
                  <a:schemeClr val="tx1"/>
                </a:solidFill>
                <a:effectLst/>
                <a:latin typeface="+mn-lt"/>
                <a:ea typeface="+mn-ea"/>
                <a:cs typeface="+mn-cs"/>
              </a:rPr>
              <a:t>Les chapitres techniques sont des outils pour appliquer les valeurs et les principes de la Charte humanitaire et les principes de protection dans les domaines essentiels à la survie: eau; nourriture, abris, santé.</a:t>
            </a:r>
          </a:p>
          <a:p>
            <a:pPr marL="171450" indent="-171450">
              <a:buFont typeface="Arial" panose="020B0604020202020204" pitchFamily="34" charset="0"/>
              <a:buChar char="•"/>
            </a:pPr>
            <a:r>
              <a:rPr lang="fr-FR" sz="1200" kern="1200" baseline="0" dirty="0" smtClean="0">
                <a:solidFill>
                  <a:schemeClr val="tx1"/>
                </a:solidFill>
                <a:effectLst/>
                <a:latin typeface="+mn-lt"/>
                <a:ea typeface="+mn-ea"/>
                <a:cs typeface="+mn-cs"/>
              </a:rPr>
              <a:t>Les thèmes transversaux : le manuel Sphère considère 8 thèmes transversaux: (1) les enfants; (2) les personnes âgées; (3) les personnes handicapées;  (4)genre; (5) le soutien psychosocial; (6) le VIH/SIDA; </a:t>
            </a:r>
          </a:p>
          <a:p>
            <a:pPr marL="0" indent="0">
              <a:buFont typeface="Arial" panose="020B0604020202020204" pitchFamily="34" charset="0"/>
              <a:buNone/>
            </a:pPr>
            <a:r>
              <a:rPr lang="fr-FR" sz="1200" kern="1200" baseline="0" dirty="0" smtClean="0">
                <a:solidFill>
                  <a:schemeClr val="tx1"/>
                </a:solidFill>
                <a:effectLst/>
                <a:latin typeface="+mn-lt"/>
                <a:ea typeface="+mn-ea"/>
                <a:cs typeface="+mn-cs"/>
              </a:rPr>
              <a:t>(7) l’environnement; (8) la réduction des risques de catastrophe: Le message clé du manuel Sphère à cet égard est que toutes les agences humanitaires doivent intégrer ces 8 thèmes transversaux tout au long du de programme.</a:t>
            </a:r>
          </a:p>
          <a:p>
            <a:pPr marL="171450" indent="-171450">
              <a:buFont typeface="Arial" panose="020B0604020202020204" pitchFamily="34" charset="0"/>
              <a:buChar char="•"/>
            </a:pPr>
            <a:r>
              <a:rPr lang="fr-FR" sz="1200" kern="1200" baseline="0" dirty="0" smtClean="0">
                <a:solidFill>
                  <a:schemeClr val="tx1"/>
                </a:solidFill>
                <a:effectLst/>
                <a:latin typeface="+mn-lt"/>
                <a:ea typeface="+mn-ea"/>
                <a:cs typeface="+mn-cs"/>
              </a:rPr>
              <a:t>Le Code de Conduite pour le Mouvement international de la Croix-Rouge et du Croissant-Rouge et pour les ONG est une annexe du manuel Sphère. Il est un fondement de la Charte humanitaire. Le Code de Conduite fournit des conseils sur la façon de se comporter durant une intervention humanitaire et inclut trois annexes essentielles qui comportant des recommandations aux gouvernements des populations affectées par les catastrophes, les donateurs et les ONG, sur leur rôle et leurs responsabilités.</a:t>
            </a:r>
            <a:endParaRPr lang="fr-CH" baseline="0" dirty="0" smtClean="0"/>
          </a:p>
          <a:p>
            <a:endParaRPr lang="fr-CH" dirty="0" smtClean="0"/>
          </a:p>
          <a:p>
            <a:r>
              <a:rPr lang="fr-CH" dirty="0" smtClean="0"/>
              <a:t>Notes aux facilitateurs :</a:t>
            </a:r>
          </a:p>
          <a:p>
            <a:pPr marL="0" marR="0" lvl="0" indent="0" algn="l" defTabSz="4572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Ce module s’appuie sur l’édition actuelle du manuel Sphère. Veuillez-vous référer au document,</a:t>
            </a:r>
            <a:r>
              <a:rPr lang="fr-FR" sz="1200" i="1" kern="1200" dirty="0" smtClean="0">
                <a:solidFill>
                  <a:schemeClr val="tx1"/>
                </a:solidFill>
                <a:effectLst/>
                <a:latin typeface="+mn-lt"/>
                <a:ea typeface="+mn-ea"/>
                <a:cs typeface="+mn-cs"/>
              </a:rPr>
              <a:t> La Norme Humanitaire Fondamentale et les standards essentiels de Sphère: analyse et comparaison</a:t>
            </a:r>
            <a:r>
              <a:rPr lang="fr-FR" sz="1200" kern="1200" dirty="0" smtClean="0">
                <a:solidFill>
                  <a:schemeClr val="tx1"/>
                </a:solidFill>
                <a:effectLst/>
                <a:latin typeface="+mn-lt"/>
                <a:ea typeface="+mn-ea"/>
                <a:cs typeface="+mn-cs"/>
              </a:rPr>
              <a:t> (voir annexes du Pack) si vous souhaitez intégrer des éléments du CHS.</a:t>
            </a: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17</a:t>
            </a:fld>
            <a:endParaRPr lang="en-GB" dirty="0"/>
          </a:p>
        </p:txBody>
      </p:sp>
    </p:spTree>
    <p:extLst>
      <p:ext uri="{BB962C8B-B14F-4D97-AF65-F5344CB8AC3E}">
        <p14:creationId xmlns:p14="http://schemas.microsoft.com/office/powerpoint/2010/main" val="3935157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Le </a:t>
            </a:r>
            <a:r>
              <a:rPr lang="en-GB" sz="1200" kern="1200" dirty="0" err="1" smtClean="0">
                <a:solidFill>
                  <a:schemeClr val="tx1"/>
                </a:solidFill>
                <a:effectLst/>
                <a:latin typeface="+mn-lt"/>
                <a:ea typeface="+mn-ea"/>
                <a:cs typeface="+mn-cs"/>
              </a:rPr>
              <a:t>manuel</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Sphère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comprend</a:t>
            </a:r>
            <a:r>
              <a:rPr lang="en-GB" sz="1200" kern="1200" baseline="0" dirty="0" smtClean="0">
                <a:solidFill>
                  <a:schemeClr val="tx1"/>
                </a:solidFill>
                <a:effectLst/>
                <a:latin typeface="+mn-lt"/>
                <a:ea typeface="+mn-ea"/>
                <a:cs typeface="+mn-cs"/>
              </a:rPr>
              <a:t> six standards </a:t>
            </a:r>
            <a:r>
              <a:rPr lang="en-GB" sz="1200" kern="1200" baseline="0" dirty="0" err="1" smtClean="0">
                <a:solidFill>
                  <a:schemeClr val="tx1"/>
                </a:solidFill>
                <a:effectLst/>
                <a:latin typeface="+mn-lt"/>
                <a:ea typeface="+mn-ea"/>
                <a:cs typeface="+mn-cs"/>
              </a:rPr>
              <a:t>essentiels</a:t>
            </a:r>
            <a:r>
              <a:rPr lang="en-GB" sz="1200" kern="1200" baseline="0" dirty="0" smtClean="0">
                <a:solidFill>
                  <a:schemeClr val="tx1"/>
                </a:solidFill>
                <a:effectLst/>
                <a:latin typeface="+mn-lt"/>
                <a:ea typeface="+mn-ea"/>
                <a:cs typeface="+mn-cs"/>
              </a:rPr>
              <a:t> qui </a:t>
            </a:r>
            <a:r>
              <a:rPr lang="en-GB" sz="1200" kern="1200" baseline="0" dirty="0" err="1" smtClean="0">
                <a:solidFill>
                  <a:schemeClr val="tx1"/>
                </a:solidFill>
                <a:effectLst/>
                <a:latin typeface="+mn-lt"/>
                <a:ea typeface="+mn-ea"/>
                <a:cs typeface="+mn-cs"/>
              </a:rPr>
              <a:t>décrivent</a:t>
            </a:r>
            <a:r>
              <a:rPr lang="en-GB" sz="1200" kern="1200" baseline="0" dirty="0" smtClean="0">
                <a:solidFill>
                  <a:schemeClr val="tx1"/>
                </a:solidFill>
                <a:effectLst/>
                <a:latin typeface="+mn-lt"/>
                <a:ea typeface="+mn-ea"/>
                <a:cs typeface="+mn-cs"/>
              </a:rPr>
              <a:t> les </a:t>
            </a:r>
            <a:r>
              <a:rPr lang="en-GB" sz="1200" kern="1200" baseline="0" dirty="0" err="1" smtClean="0">
                <a:solidFill>
                  <a:schemeClr val="tx1"/>
                </a:solidFill>
                <a:effectLst/>
                <a:latin typeface="+mn-lt"/>
                <a:ea typeface="+mn-ea"/>
                <a:cs typeface="+mn-cs"/>
              </a:rPr>
              <a:t>processus</a:t>
            </a:r>
            <a:r>
              <a:rPr lang="en-GB" sz="1200" kern="1200" baseline="0" dirty="0" smtClean="0">
                <a:solidFill>
                  <a:schemeClr val="tx1"/>
                </a:solidFill>
                <a:effectLst/>
                <a:latin typeface="+mn-lt"/>
                <a:ea typeface="+mn-ea"/>
                <a:cs typeface="+mn-cs"/>
              </a:rPr>
              <a:t> et les </a:t>
            </a:r>
            <a:r>
              <a:rPr lang="en-GB" sz="1200" kern="1200" baseline="0" dirty="0" err="1" smtClean="0">
                <a:solidFill>
                  <a:schemeClr val="tx1"/>
                </a:solidFill>
                <a:effectLst/>
                <a:latin typeface="+mn-lt"/>
                <a:ea typeface="+mn-ea"/>
                <a:cs typeface="+mn-cs"/>
              </a:rPr>
              <a:t>approches</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permettant</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une</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réponse</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efficace</a:t>
            </a:r>
            <a:r>
              <a:rPr lang="en-GB" sz="1200" kern="1200" baseline="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endParaRPr lang="en-GB" sz="1200" kern="1200" baseline="0" dirty="0" smtClean="0">
              <a:solidFill>
                <a:schemeClr val="tx1"/>
              </a:solidFill>
              <a:effectLst/>
              <a:latin typeface="+mn-lt"/>
              <a:ea typeface="+mn-ea"/>
              <a:cs typeface="+mn-cs"/>
            </a:endParaRPr>
          </a:p>
          <a:p>
            <a:r>
              <a:rPr lang="en-GB" sz="1200" kern="1200" baseline="0" dirty="0" err="1" smtClean="0">
                <a:solidFill>
                  <a:schemeClr val="tx1"/>
                </a:solidFill>
                <a:effectLst/>
                <a:latin typeface="+mn-lt"/>
                <a:ea typeface="+mn-ea"/>
                <a:cs typeface="+mn-cs"/>
              </a:rPr>
              <a:t>Dans</a:t>
            </a:r>
            <a:r>
              <a:rPr lang="en-GB" sz="1200" kern="1200" baseline="0" dirty="0" smtClean="0">
                <a:solidFill>
                  <a:schemeClr val="tx1"/>
                </a:solidFill>
                <a:effectLst/>
                <a:latin typeface="+mn-lt"/>
                <a:ea typeface="+mn-ea"/>
                <a:cs typeface="+mn-cs"/>
              </a:rPr>
              <a:t> le cadre d’un </a:t>
            </a:r>
            <a:r>
              <a:rPr lang="en-GB" sz="1200" kern="1200" baseline="0" dirty="0" err="1" smtClean="0">
                <a:solidFill>
                  <a:schemeClr val="tx1"/>
                </a:solidFill>
                <a:effectLst/>
                <a:latin typeface="+mn-lt"/>
                <a:ea typeface="+mn-ea"/>
                <a:cs typeface="+mn-cs"/>
              </a:rPr>
              <a:t>processus</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d’harmonisation</a:t>
            </a:r>
            <a:r>
              <a:rPr lang="en-GB" sz="1200" kern="1200" baseline="0" dirty="0" smtClean="0">
                <a:solidFill>
                  <a:schemeClr val="tx1"/>
                </a:solidFill>
                <a:effectLst/>
                <a:latin typeface="+mn-lt"/>
                <a:ea typeface="+mn-ea"/>
                <a:cs typeface="+mn-cs"/>
              </a:rPr>
              <a:t> avec </a:t>
            </a:r>
            <a:r>
              <a:rPr lang="en-GB" sz="1200" kern="1200" baseline="0" dirty="0" err="1" smtClean="0">
                <a:solidFill>
                  <a:schemeClr val="tx1"/>
                </a:solidFill>
                <a:effectLst/>
                <a:latin typeface="+mn-lt"/>
                <a:ea typeface="+mn-ea"/>
                <a:cs typeface="+mn-cs"/>
              </a:rPr>
              <a:t>d’autres</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normes</a:t>
            </a:r>
            <a:r>
              <a:rPr lang="en-GB" sz="1200" kern="1200" baseline="0" dirty="0" smtClean="0">
                <a:solidFill>
                  <a:schemeClr val="tx1"/>
                </a:solidFill>
                <a:effectLst/>
                <a:latin typeface="+mn-lt"/>
                <a:ea typeface="+mn-ea"/>
                <a:cs typeface="+mn-cs"/>
              </a:rPr>
              <a:t> de </a:t>
            </a:r>
            <a:r>
              <a:rPr lang="en-GB" sz="1200" kern="1200" baseline="0" dirty="0" err="1" smtClean="0">
                <a:solidFill>
                  <a:schemeClr val="tx1"/>
                </a:solidFill>
                <a:effectLst/>
                <a:latin typeface="+mn-lt"/>
                <a:ea typeface="+mn-ea"/>
                <a:cs typeface="+mn-cs"/>
              </a:rPr>
              <a:t>qualité</a:t>
            </a:r>
            <a:r>
              <a:rPr lang="en-GB" sz="1200" kern="1200" baseline="0" dirty="0" smtClean="0">
                <a:solidFill>
                  <a:schemeClr val="tx1"/>
                </a:solidFill>
                <a:effectLst/>
                <a:latin typeface="+mn-lt"/>
                <a:ea typeface="+mn-ea"/>
                <a:cs typeface="+mn-cs"/>
              </a:rPr>
              <a:t> et de </a:t>
            </a:r>
            <a:r>
              <a:rPr lang="en-GB" sz="1200" kern="1200" baseline="0" dirty="0" err="1" smtClean="0">
                <a:solidFill>
                  <a:schemeClr val="tx1"/>
                </a:solidFill>
                <a:effectLst/>
                <a:latin typeface="+mn-lt"/>
                <a:ea typeface="+mn-ea"/>
                <a:cs typeface="+mn-cs"/>
              </a:rPr>
              <a:t>redevabilité</a:t>
            </a:r>
            <a:r>
              <a:rPr lang="en-GB" sz="1200" kern="1200" baseline="0" dirty="0" smtClean="0">
                <a:solidFill>
                  <a:schemeClr val="tx1"/>
                </a:solidFill>
                <a:effectLst/>
                <a:latin typeface="+mn-lt"/>
                <a:ea typeface="+mn-ea"/>
                <a:cs typeface="+mn-cs"/>
              </a:rPr>
              <a:t>, </a:t>
            </a:r>
            <a:r>
              <a:rPr lang="fr-FR" sz="1200" kern="1200" baseline="0" dirty="0" smtClean="0">
                <a:solidFill>
                  <a:schemeClr val="tx1"/>
                </a:solidFill>
                <a:effectLst/>
                <a:latin typeface="+mn-lt"/>
                <a:ea typeface="+mn-ea"/>
                <a:cs typeface="+mn-cs"/>
              </a:rPr>
              <a:t>l</a:t>
            </a:r>
            <a:r>
              <a:rPr lang="fr-FR" sz="1200" kern="1200" dirty="0" smtClean="0">
                <a:solidFill>
                  <a:schemeClr val="tx1"/>
                </a:solidFill>
                <a:effectLst/>
                <a:latin typeface="+mn-lt"/>
                <a:ea typeface="+mn-ea"/>
                <a:cs typeface="+mn-cs"/>
              </a:rPr>
              <a:t>e Conseil d’administration du Projet Sphère, qui a approuvé la Norme</a:t>
            </a:r>
            <a:r>
              <a:rPr lang="fr-FR" sz="1200" kern="1200" baseline="0" dirty="0" smtClean="0">
                <a:solidFill>
                  <a:schemeClr val="tx1"/>
                </a:solidFill>
                <a:effectLst/>
                <a:latin typeface="+mn-lt"/>
                <a:ea typeface="+mn-ea"/>
                <a:cs typeface="+mn-cs"/>
              </a:rPr>
              <a:t> Humanitaire fondamentale (« </a:t>
            </a:r>
            <a:r>
              <a:rPr lang="fr-FR" sz="1200" kern="1200" dirty="0" err="1" smtClean="0">
                <a:solidFill>
                  <a:schemeClr val="tx1"/>
                </a:solidFill>
                <a:effectLst/>
                <a:latin typeface="+mn-lt"/>
                <a:ea typeface="+mn-ea"/>
                <a:cs typeface="+mn-cs"/>
              </a:rPr>
              <a:t>Core</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Humanitarian</a:t>
            </a:r>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Standard » en anglais) en novembre 2014, prévoit de l’intégrer dans le manuel Sphère et de remplacer les six standards essentiels par celle-ci.</a:t>
            </a:r>
            <a:endParaRPr lang="en-GB"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en-GB" sz="1200" b="0" i="0" u="none" strike="noStrike" kern="1200" baseline="0" dirty="0" smtClean="0">
                <a:solidFill>
                  <a:schemeClr val="tx1"/>
                </a:solidFill>
                <a:latin typeface="+mn-lt"/>
                <a:ea typeface="+mn-ea"/>
                <a:cs typeface="+mn-cs"/>
              </a:rPr>
              <a:t>La </a:t>
            </a:r>
            <a:r>
              <a:rPr lang="en-GB" sz="1200" b="0" i="0" u="none" strike="noStrike" kern="1200" baseline="0" dirty="0" err="1" smtClean="0">
                <a:solidFill>
                  <a:schemeClr val="tx1"/>
                </a:solidFill>
                <a:latin typeface="+mn-lt"/>
                <a:ea typeface="+mn-ea"/>
                <a:cs typeface="+mn-cs"/>
              </a:rPr>
              <a:t>Norme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Humanitaire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fondamentale</a:t>
            </a:r>
            <a:r>
              <a:rPr lang="en-GB" sz="1200" b="0" i="0" u="none" strike="noStrike" kern="1200" baseline="0" dirty="0" smtClean="0">
                <a:solidFill>
                  <a:schemeClr val="tx1"/>
                </a:solidFill>
                <a:latin typeface="+mn-lt"/>
                <a:ea typeface="+mn-ea"/>
                <a:cs typeface="+mn-cs"/>
              </a:rPr>
              <a:t> </a:t>
            </a:r>
            <a:r>
              <a:rPr lang="fr-FR" dirty="0" smtClean="0"/>
              <a:t>décrit les éléments essentiels d’une action humanitaire fondée sur des principes, redevable et de qualité.</a:t>
            </a:r>
          </a:p>
          <a:p>
            <a:pPr marL="0" marR="0" indent="0" algn="l" defTabSz="457200" rtl="0" eaLnBrk="1" fontAlgn="auto" latinLnBrk="0" hangingPunct="1">
              <a:lnSpc>
                <a:spcPct val="100000"/>
              </a:lnSpc>
              <a:spcBef>
                <a:spcPts val="0"/>
              </a:spcBef>
              <a:spcAft>
                <a:spcPts val="0"/>
              </a:spcAft>
              <a:buClrTx/>
              <a:buSzTx/>
              <a:buFontTx/>
              <a:buNone/>
              <a:tabLst/>
              <a:defRPr/>
            </a:pPr>
            <a:r>
              <a:rPr lang="fr-FR" sz="1200" b="0" i="0" u="none" strike="noStrike" kern="1200" baseline="0" dirty="0" smtClean="0">
                <a:solidFill>
                  <a:schemeClr val="tx1"/>
                </a:solidFill>
                <a:latin typeface="+mn-lt"/>
                <a:ea typeface="+mn-ea"/>
                <a:cs typeface="+mn-cs"/>
              </a:rPr>
              <a:t>Elle énonce</a:t>
            </a:r>
            <a:r>
              <a:rPr lang="fr-FR" dirty="0" smtClean="0"/>
              <a:t> neuf engagements que les organisations et les individus impliqués dans une intervention humanitaire peuvent utiliser pour améliorer la qualité et l’efficacité de l’aide apportée. </a:t>
            </a:r>
            <a:endParaRPr lang="fr-FR" sz="1200" b="0" i="0" u="none" strike="noStrike"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u="none" strike="noStrike"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La </a:t>
            </a:r>
            <a:r>
              <a:rPr lang="en-GB" sz="1200" b="0" i="0" u="none" strike="noStrike" kern="1200" baseline="0" dirty="0" err="1" smtClean="0">
                <a:solidFill>
                  <a:schemeClr val="tx1"/>
                </a:solidFill>
                <a:latin typeface="+mn-lt"/>
                <a:ea typeface="+mn-ea"/>
                <a:cs typeface="+mn-cs"/>
              </a:rPr>
              <a:t>Norme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Humanitaire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fondamentale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est</a:t>
            </a:r>
            <a:r>
              <a:rPr lang="en-GB" sz="1200" b="0" i="0" u="none" strike="noStrike" kern="1200" baseline="0" dirty="0" smtClean="0">
                <a:solidFill>
                  <a:schemeClr val="tx1"/>
                </a:solidFill>
                <a:latin typeface="+mn-lt"/>
                <a:ea typeface="+mn-ea"/>
                <a:cs typeface="+mn-cs"/>
              </a:rPr>
              <a:t> un </a:t>
            </a:r>
            <a:r>
              <a:rPr lang="fr-FR" dirty="0" smtClean="0"/>
              <a:t>code que les organisations</a:t>
            </a:r>
            <a:r>
              <a:rPr lang="fr-FR" baseline="0" dirty="0" smtClean="0"/>
              <a:t> peuvent adopter volontairement.</a:t>
            </a:r>
            <a:endParaRPr lang="fr-CH"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solidFill>
                  <a:prstClr val="black"/>
                </a:solidFill>
              </a:rPr>
              <a:pPr/>
              <a:t>18</a:t>
            </a:fld>
            <a:endParaRPr lang="en-GB">
              <a:solidFill>
                <a:prstClr val="black"/>
              </a:solidFill>
            </a:endParaRPr>
          </a:p>
        </p:txBody>
      </p:sp>
    </p:spTree>
    <p:extLst>
      <p:ext uri="{BB962C8B-B14F-4D97-AF65-F5344CB8AC3E}">
        <p14:creationId xmlns:p14="http://schemas.microsoft.com/office/powerpoint/2010/main" val="3989894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dirty="0" smtClean="0"/>
              <a:t>La Norme</a:t>
            </a:r>
            <a:r>
              <a:rPr lang="fr-FR" baseline="0" dirty="0" smtClean="0"/>
              <a:t> Humanitaire Fondamentale (CHS) </a:t>
            </a:r>
            <a:r>
              <a:rPr lang="fr-FR" dirty="0" smtClean="0"/>
              <a:t>rassemble les éléments clés de plusieurs normes et engagements humanitaires existants dont :</a:t>
            </a:r>
            <a:r>
              <a:rPr lang="fr-FR" baseline="0" dirty="0" smtClean="0"/>
              <a:t> </a:t>
            </a:r>
            <a:r>
              <a:rPr lang="fr-FR" dirty="0" smtClean="0"/>
              <a:t>le Code de conduite pour le Mouvement international de la Croix-Rouge et du Croissant-Rouge et pour les ONG, les standards essentiels et la Charte humanitaire du manuel Sphère, la norme HAP de 2010, le Code de bonne pratique de </a:t>
            </a:r>
            <a:r>
              <a:rPr lang="fr-FR" i="1" dirty="0" smtClean="0"/>
              <a:t>People In </a:t>
            </a:r>
            <a:r>
              <a:rPr lang="fr-FR" i="1" dirty="0" err="1" smtClean="0"/>
              <a:t>Aid</a:t>
            </a:r>
            <a:r>
              <a:rPr lang="fr-FR" i="0" dirty="0" smtClean="0"/>
              <a:t>,</a:t>
            </a:r>
            <a:r>
              <a:rPr lang="fr-FR" dirty="0" smtClean="0"/>
              <a:t> le COMPAS Qualité rédigé par le Groupe URD,</a:t>
            </a:r>
            <a:r>
              <a:rPr lang="fr-FR" baseline="0" dirty="0" smtClean="0"/>
              <a:t> l</a:t>
            </a:r>
            <a:r>
              <a:rPr lang="fr-FR" sz="1200" b="0" i="0" u="none" strike="noStrike" kern="1200" baseline="0" dirty="0" smtClean="0">
                <a:solidFill>
                  <a:schemeClr val="tx1"/>
                </a:solidFill>
                <a:latin typeface="+mn-lt"/>
                <a:ea typeface="+mn-ea"/>
                <a:cs typeface="+mn-cs"/>
              </a:rPr>
              <a:t>es engagements des responsables de l’IASC en matière de redevabilité vis-à-vis des </a:t>
            </a:r>
            <a:r>
              <a:rPr lang="en-GB" sz="1200" b="0" i="0" u="none" strike="noStrike" kern="1200" baseline="0" dirty="0" err="1" smtClean="0">
                <a:solidFill>
                  <a:schemeClr val="tx1"/>
                </a:solidFill>
                <a:latin typeface="+mn-lt"/>
                <a:ea typeface="+mn-ea"/>
                <a:cs typeface="+mn-cs"/>
              </a:rPr>
              <a:t>personnes</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affectées</a:t>
            </a:r>
            <a:r>
              <a:rPr lang="en-GB" sz="1200" b="0" i="0" u="none" strike="noStrike" kern="1200" baseline="0" dirty="0" smtClean="0">
                <a:solidFill>
                  <a:schemeClr val="tx1"/>
                </a:solidFill>
                <a:latin typeface="+mn-lt"/>
                <a:ea typeface="+mn-ea"/>
                <a:cs typeface="+mn-cs"/>
              </a:rPr>
              <a:t> (CAAP) et l</a:t>
            </a:r>
            <a:r>
              <a:rPr lang="fr-FR" sz="1200" b="0" i="0" u="none" strike="noStrike" kern="1200" baseline="0" dirty="0" smtClean="0">
                <a:solidFill>
                  <a:schemeClr val="tx1"/>
                </a:solidFill>
                <a:latin typeface="+mn-lt"/>
                <a:ea typeface="+mn-ea"/>
                <a:cs typeface="+mn-cs"/>
              </a:rPr>
              <a:t>es critères d’évaluation de l’assistance humanitaire et du développement développés par la Direction de la coopération pour le développement (DCD-CAD) de l’Organisation pour la coopération et le développement économiques (OCDE).</a:t>
            </a:r>
            <a:endParaRPr lang="fr-FR"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fr-CH" sz="120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fr-FR" dirty="0" smtClean="0"/>
              <a:t>La Norme</a:t>
            </a:r>
            <a:r>
              <a:rPr lang="fr-FR" baseline="0" dirty="0" smtClean="0"/>
              <a:t> humanitaire fondamentale (CHS)</a:t>
            </a:r>
            <a:r>
              <a:rPr lang="fr-FR" dirty="0" smtClean="0"/>
              <a:t> est le fruit d’un processus de collaboration entre le Partenariat pour la redevabilité humanitaire (HAP en anglais) International, </a:t>
            </a:r>
            <a:r>
              <a:rPr lang="fr-FR" i="1" dirty="0" smtClean="0"/>
              <a:t>People In </a:t>
            </a:r>
            <a:r>
              <a:rPr lang="fr-FR" i="1" dirty="0" err="1" smtClean="0"/>
              <a:t>Aid</a:t>
            </a:r>
            <a:r>
              <a:rPr lang="fr-FR" dirty="0" smtClean="0"/>
              <a:t> et Le Projet Sphère</a:t>
            </a:r>
            <a:r>
              <a:rPr lang="fr-FR" baseline="0" dirty="0" smtClean="0"/>
              <a:t> (appelé « Initiative sur les standards conjoints ») qui avait pour but d’accroître la cohérence entre les standards humanitaires. Ce projet a débuté en décembre 2011 et s’est achevé en juillet 2013 avec une décision des conseils d’administration de HAP, People in </a:t>
            </a:r>
            <a:r>
              <a:rPr lang="fr-FR" baseline="0" dirty="0" err="1" smtClean="0"/>
              <a:t>Aid</a:t>
            </a:r>
            <a:r>
              <a:rPr lang="fr-FR" baseline="0" dirty="0" smtClean="0"/>
              <a:t> et de Sphère de développer une Norme humanitaire fondamentale basée sur les standards existants. Par la suite le Groupe URD a rejoint le développement de la CHS qui a été lancée en décembre 2014.</a:t>
            </a:r>
          </a:p>
          <a:p>
            <a:pPr marL="0" marR="0" indent="0" algn="l" defTabSz="457200" rtl="0" eaLnBrk="1" fontAlgn="auto" latinLnBrk="0" hangingPunct="1">
              <a:lnSpc>
                <a:spcPct val="100000"/>
              </a:lnSpc>
              <a:spcBef>
                <a:spcPts val="0"/>
              </a:spcBef>
              <a:spcAft>
                <a:spcPts val="0"/>
              </a:spcAft>
              <a:buClrTx/>
              <a:buSzTx/>
              <a:buFontTx/>
              <a:buNone/>
              <a:tabLst/>
              <a:defRPr/>
            </a:pPr>
            <a:r>
              <a:rPr lang="fr-FR" baseline="0" dirty="0" smtClean="0"/>
              <a:t> </a:t>
            </a:r>
            <a:endParaRPr lang="fr-CH" sz="1200" kern="1200" baseline="0" dirty="0" smtClean="0">
              <a:solidFill>
                <a:schemeClr val="tx1"/>
              </a:solidFill>
              <a:effectLst/>
              <a:latin typeface="+mn-lt"/>
              <a:ea typeface="+mn-ea"/>
              <a:cs typeface="+mn-cs"/>
            </a:endParaRPr>
          </a:p>
          <a:p>
            <a:r>
              <a:rPr lang="fr-FR" sz="1200" b="0" i="0" u="none" strike="noStrike" kern="1200" baseline="0" dirty="0" smtClean="0">
                <a:solidFill>
                  <a:schemeClr val="tx1"/>
                </a:solidFill>
                <a:latin typeface="+mn-lt"/>
                <a:ea typeface="+mn-ea"/>
                <a:cs typeface="+mn-cs"/>
              </a:rPr>
              <a:t>Le contenu des standards essentiels Sphère est généralement bien représenté dans la CHS, avec un accent renforcé et/ou plus complet mis sur la redevabilité. Elle donne également plus de place au soutien des  organisations et à la gestion de leurs travailleurs humanitaires</a:t>
            </a:r>
            <a:r>
              <a:rPr lang="en-GB" sz="1200" b="0" i="0" u="none" strike="noStrike" kern="1200" baseline="0" dirty="0" smtClean="0">
                <a:solidFill>
                  <a:schemeClr val="tx1"/>
                </a:solidFill>
                <a:latin typeface="+mn-lt"/>
                <a:ea typeface="+mn-ea"/>
                <a:cs typeface="+mn-cs"/>
              </a:rPr>
              <a:t>. </a:t>
            </a:r>
            <a:r>
              <a:rPr lang="fr-FR" sz="1200" b="0" i="0" u="none" strike="noStrike" kern="1200" baseline="0" dirty="0" smtClean="0">
                <a:solidFill>
                  <a:schemeClr val="tx1"/>
                </a:solidFill>
                <a:latin typeface="+mn-lt"/>
                <a:ea typeface="+mn-ea"/>
                <a:cs typeface="+mn-cs"/>
              </a:rPr>
              <a:t>La CHS comprend deux nouveaux éléments non couverts par les standards essentiels Sphère : le </a:t>
            </a:r>
            <a:r>
              <a:rPr lang="en-GB" sz="1200" b="0" i="0" u="none" strike="noStrike" kern="1200" baseline="0" dirty="0" err="1" smtClean="0">
                <a:solidFill>
                  <a:schemeClr val="tx1"/>
                </a:solidFill>
                <a:latin typeface="+mn-lt"/>
                <a:ea typeface="+mn-ea"/>
                <a:cs typeface="+mn-cs"/>
              </a:rPr>
              <a:t>suivi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budgétaire</a:t>
            </a:r>
            <a:r>
              <a:rPr lang="en-GB" sz="1200" b="0" i="0" u="none" strike="noStrike" kern="1200" baseline="0" dirty="0" smtClean="0">
                <a:solidFill>
                  <a:schemeClr val="tx1"/>
                </a:solidFill>
                <a:latin typeface="+mn-lt"/>
                <a:ea typeface="+mn-ea"/>
                <a:cs typeface="+mn-cs"/>
              </a:rPr>
              <a:t> (CHS 9.3) et la </a:t>
            </a:r>
            <a:r>
              <a:rPr lang="fr-FR" sz="1200" b="0" i="0" u="none" strike="noStrike" kern="1200" baseline="0" dirty="0" smtClean="0">
                <a:solidFill>
                  <a:schemeClr val="tx1"/>
                </a:solidFill>
                <a:latin typeface="+mn-lt"/>
                <a:ea typeface="+mn-ea"/>
                <a:cs typeface="+mn-cs"/>
              </a:rPr>
              <a:t>consultation avec les populations affectées à propos des mécanismes de traitement des plaintes </a:t>
            </a:r>
            <a:r>
              <a:rPr lang="en-GB" sz="1200" b="0" i="0" u="none" strike="noStrike" kern="1200" baseline="0" dirty="0" smtClean="0">
                <a:solidFill>
                  <a:schemeClr val="tx1"/>
                </a:solidFill>
                <a:latin typeface="+mn-lt"/>
                <a:ea typeface="+mn-ea"/>
                <a:cs typeface="+mn-cs"/>
              </a:rPr>
              <a:t>(CHS 5.1).</a:t>
            </a:r>
          </a:p>
          <a:p>
            <a:endParaRPr lang="fr-CH"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Afin de la rendre la</a:t>
            </a:r>
            <a:r>
              <a:rPr lang="fr-FR" sz="1200" kern="1200" baseline="0" dirty="0" smtClean="0">
                <a:solidFill>
                  <a:schemeClr val="tx1"/>
                </a:solidFill>
                <a:effectLst/>
                <a:latin typeface="+mn-lt"/>
                <a:ea typeface="+mn-ea"/>
                <a:cs typeface="+mn-cs"/>
              </a:rPr>
              <a:t> CHS </a:t>
            </a:r>
            <a:r>
              <a:rPr lang="fr-FR" sz="1200" kern="1200" dirty="0" smtClean="0">
                <a:solidFill>
                  <a:schemeClr val="tx1"/>
                </a:solidFill>
                <a:effectLst/>
                <a:latin typeface="+mn-lt"/>
                <a:ea typeface="+mn-ea"/>
                <a:cs typeface="+mn-cs"/>
              </a:rPr>
              <a:t>entièrement opérationnelle, une série d’indicateurs et de notes d’orientation ont été conçus et </a:t>
            </a:r>
            <a:r>
              <a:rPr lang="fr-FR" sz="1200" kern="1200" baseline="0" dirty="0" smtClean="0">
                <a:solidFill>
                  <a:schemeClr val="tx1"/>
                </a:solidFill>
                <a:effectLst/>
                <a:latin typeface="+mn-lt"/>
                <a:ea typeface="+mn-ea"/>
                <a:cs typeface="+mn-cs"/>
              </a:rPr>
              <a:t>seront diffusés à partir de cette semaine pour être testés jusqu’à fin juin. Il y aura également une consultation en ligne.</a:t>
            </a:r>
          </a:p>
          <a:p>
            <a:endParaRPr lang="fr-FR" sz="1200" b="0" i="0" u="none" strike="noStrike"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La</a:t>
            </a:r>
            <a:r>
              <a:rPr lang="fr-FR" sz="1200" kern="1200" baseline="0" dirty="0" smtClean="0">
                <a:solidFill>
                  <a:schemeClr val="tx1"/>
                </a:solidFill>
                <a:effectLst/>
                <a:latin typeface="+mn-lt"/>
                <a:ea typeface="+mn-ea"/>
                <a:cs typeface="+mn-cs"/>
              </a:rPr>
              <a:t> CHS sera intégré au manuel Sphère, après le pilotage des</a:t>
            </a:r>
            <a:r>
              <a:rPr lang="fr-FR" sz="1200" kern="1200" dirty="0" smtClean="0">
                <a:solidFill>
                  <a:schemeClr val="tx1"/>
                </a:solidFill>
                <a:effectLst/>
                <a:latin typeface="+mn-lt"/>
                <a:ea typeface="+mn-ea"/>
                <a:cs typeface="+mn-cs"/>
              </a:rPr>
              <a:t> indicateurs clés et des notes d’orientation de la CHS, lorsque ces derniers</a:t>
            </a:r>
            <a:r>
              <a:rPr lang="fr-FR" sz="1200" kern="1200" baseline="0" dirty="0" smtClean="0">
                <a:solidFill>
                  <a:schemeClr val="tx1"/>
                </a:solidFill>
                <a:effectLst/>
                <a:latin typeface="+mn-lt"/>
                <a:ea typeface="+mn-ea"/>
                <a:cs typeface="+mn-cs"/>
              </a:rPr>
              <a:t> seront</a:t>
            </a:r>
            <a:r>
              <a:rPr lang="fr-FR" sz="1200" kern="1200" dirty="0" smtClean="0">
                <a:solidFill>
                  <a:schemeClr val="tx1"/>
                </a:solidFill>
                <a:effectLst/>
                <a:latin typeface="+mn-lt"/>
                <a:ea typeface="+mn-ea"/>
                <a:cs typeface="+mn-cs"/>
              </a:rPr>
              <a:t> prêts à être utilisés par le personnel de terrain.</a:t>
            </a:r>
            <a:endParaRPr lang="en-GB" sz="1200" kern="1200" dirty="0" smtClean="0">
              <a:solidFill>
                <a:schemeClr val="tx1"/>
              </a:solidFill>
              <a:effectLst/>
              <a:latin typeface="+mn-lt"/>
              <a:ea typeface="+mn-ea"/>
              <a:cs typeface="+mn-cs"/>
            </a:endParaRPr>
          </a:p>
          <a:p>
            <a:endParaRPr lang="en-GB" sz="1200" b="0" i="0" u="none" strike="noStrike" kern="1200" baseline="0" dirty="0" smtClean="0">
              <a:solidFill>
                <a:schemeClr val="tx1"/>
              </a:solidFill>
              <a:latin typeface="+mn-lt"/>
              <a:ea typeface="+mn-ea"/>
              <a:cs typeface="+mn-cs"/>
            </a:endParaRPr>
          </a:p>
          <a:p>
            <a:r>
              <a:rPr lang="fr-FR" dirty="0" smtClean="0"/>
              <a:t>La CHS ne modifiera ni ne remplacera la Charte humanitaire, les principes de protection ou les standards minimums associés aux quatre chapitres techniques du manuel (approvisionnement en eau, assainissement et promotion de l’hygiène ; sécurité alimentaire et nutrition ; abris, habitat et articles non alimentaires et action sanitaire).</a:t>
            </a:r>
            <a:endParaRPr lang="fr-CH" sz="120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4A2013F-FEB7-410A-8B03-31A8DB4DFBAD}" type="slidenum">
              <a:rPr lang="en-GB" smtClean="0">
                <a:solidFill>
                  <a:prstClr val="black"/>
                </a:solidFill>
              </a:rPr>
              <a:pPr/>
              <a:t>19</a:t>
            </a:fld>
            <a:endParaRPr lang="en-GB">
              <a:solidFill>
                <a:prstClr val="black"/>
              </a:solidFill>
            </a:endParaRPr>
          </a:p>
        </p:txBody>
      </p:sp>
    </p:spTree>
    <p:extLst>
      <p:ext uri="{BB962C8B-B14F-4D97-AF65-F5344CB8AC3E}">
        <p14:creationId xmlns:p14="http://schemas.microsoft.com/office/powerpoint/2010/main" val="18364506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611820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A2 – Sphere: an in-depth tour</a:t>
            </a:r>
          </a:p>
          <a:p>
            <a:r>
              <a:rPr lang="en-GB" dirty="0" smtClean="0">
                <a:solidFill>
                  <a:prstClr val="white"/>
                </a:solidFill>
              </a:rPr>
              <a:t>Sphere Training Package 2015</a:t>
            </a:r>
          </a:p>
        </p:txBody>
      </p:sp>
    </p:spTree>
    <p:extLst>
      <p:ext uri="{BB962C8B-B14F-4D97-AF65-F5344CB8AC3E}">
        <p14:creationId xmlns:p14="http://schemas.microsoft.com/office/powerpoint/2010/main" val="156756602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621176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defRPr sz="2800"/>
            </a:lvl1pPr>
          </a:lstStyle>
          <a:p>
            <a:r>
              <a:rPr lang="fr-FR" noProof="0" smtClean="0"/>
              <a:t>Click to edit Master title style</a:t>
            </a:r>
            <a:endParaRPr lang="fr-FR" noProof="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fr-FR" noProof="0" smtClean="0"/>
              <a:t>Click to edit Master text styles</a:t>
            </a:r>
          </a:p>
          <a:p>
            <a:pPr lvl="1"/>
            <a:r>
              <a:rPr lang="fr-FR" noProof="0" smtClean="0"/>
              <a:t>Second level</a:t>
            </a:r>
          </a:p>
          <a:p>
            <a:pPr lvl="2"/>
            <a:r>
              <a:rPr lang="fr-FR" noProof="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fr-FR" noProof="0" smtClean="0"/>
              <a:t>Module A1 – Sphère : tour d'horizon</a:t>
            </a:r>
          </a:p>
          <a:p>
            <a:r>
              <a:rPr lang="fr-FR" noProof="0" smtClean="0"/>
              <a:t>Pack de formation Sphère 2015</a:t>
            </a:r>
          </a:p>
        </p:txBody>
      </p:sp>
    </p:spTree>
    <p:extLst>
      <p:ext uri="{BB962C8B-B14F-4D97-AF65-F5344CB8AC3E}">
        <p14:creationId xmlns:p14="http://schemas.microsoft.com/office/powerpoint/2010/main" val="16287309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a:alphaModFix amt="73000"/>
            <a:extLst>
              <a:ext uri="{28A0092B-C50C-407E-A947-70E740481C1C}">
                <a14:useLocalDpi xmlns:a14="http://schemas.microsoft.com/office/drawing/2010/main" val="0"/>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fr-FR" smtClean="0"/>
              <a:t>Click to edit Master title style</a:t>
            </a:r>
            <a:endParaRPr lang="fr-FR"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fr-FR" smtClean="0"/>
              <a:t>Click to edit Master text styles</a:t>
            </a:r>
          </a:p>
          <a:p>
            <a:pPr lvl="1"/>
            <a:r>
              <a:rPr lang="fr-FR" smtClean="0"/>
              <a:t>Second level</a:t>
            </a:r>
          </a:p>
          <a:p>
            <a:pPr lvl="2"/>
            <a:r>
              <a:rPr lang="fr-FR" smtClean="0"/>
              <a:t>Third </a:t>
            </a:r>
            <a:r>
              <a:rPr lang="fr-FR" noProof="0" smtClean="0"/>
              <a:t>level</a:t>
            </a:r>
            <a:endParaRPr lang="fr-FR" noProof="0" dirty="0" smtClean="0"/>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fr-FR" smtClean="0"/>
              <a:t>Module A1 – Sphère : tour d'horizon</a:t>
            </a:r>
          </a:p>
          <a:p>
            <a:r>
              <a:rPr lang="fr-FR" smtClean="0"/>
              <a:t>Pack de formation Sphère 2015</a:t>
            </a:r>
            <a:endParaRPr lang="fr-FR" dirty="0" smtClean="0"/>
          </a:p>
        </p:txBody>
      </p:sp>
    </p:spTree>
    <p:extLst>
      <p:ext uri="{BB962C8B-B14F-4D97-AF65-F5344CB8AC3E}">
        <p14:creationId xmlns:p14="http://schemas.microsoft.com/office/powerpoint/2010/main" val="4719351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pic>
        <p:nvPicPr>
          <p:cNvPr id="4" name="Picture 3"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3" name="Footer Placeholder 2"/>
          <p:cNvSpPr>
            <a:spLocks noGrp="1"/>
          </p:cNvSpPr>
          <p:nvPr>
            <p:ph type="ftr" sz="quarter" idx="10"/>
          </p:nvPr>
        </p:nvSpPr>
        <p:spPr/>
        <p:txBody>
          <a:bodyPr/>
          <a:lstStyle>
            <a:lvl1pPr>
              <a:defRPr>
                <a:solidFill>
                  <a:srgbClr val="FFFFFF"/>
                </a:solidFill>
              </a:defRPr>
            </a:lvl1pPr>
          </a:lstStyle>
          <a:p>
            <a:r>
              <a:rPr lang="fr-FR" noProof="0" smtClean="0"/>
              <a:t>Module A1 – Sphère : tour d'horizon</a:t>
            </a:r>
          </a:p>
          <a:p>
            <a:r>
              <a:rPr lang="fr-FR" noProof="0" smtClean="0"/>
              <a:t>Pack de formation Sphère 2015</a:t>
            </a:r>
          </a:p>
        </p:txBody>
      </p:sp>
    </p:spTree>
    <p:extLst>
      <p:ext uri="{BB962C8B-B14F-4D97-AF65-F5344CB8AC3E}">
        <p14:creationId xmlns:p14="http://schemas.microsoft.com/office/powerpoint/2010/main" val="5275338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790376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A2 – Sphere: an in-depth tour</a:t>
            </a:r>
          </a:p>
          <a:p>
            <a:r>
              <a:rPr lang="en-GB" dirty="0" smtClean="0">
                <a:solidFill>
                  <a:prstClr val="white"/>
                </a:solidFill>
              </a:rPr>
              <a:t>Sphere Training Package 2015</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5218598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970027" y="490036"/>
            <a:ext cx="7166778" cy="4630336"/>
          </a:xfrm>
        </p:spPr>
        <p:txBody>
          <a:bodyPr anchor="ctr" anchorCtr="0">
            <a:noAutofit/>
          </a:bodyPr>
          <a:lstStyle>
            <a:lvl1pPr algn="ctr">
              <a:defRPr sz="3200"/>
            </a:lvl1pPr>
          </a:lstStyle>
          <a:p>
            <a:r>
              <a:rPr lang="en-GB" dirty="0" smtClean="0"/>
              <a:t>Click to edit Master title style</a:t>
            </a:r>
            <a:endParaRPr lang="en-GB" dirty="0"/>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A2 – Sphere: an in-depth tour</a:t>
            </a:r>
          </a:p>
          <a:p>
            <a:r>
              <a:rPr lang="en-GB" dirty="0" smtClean="0">
                <a:solidFill>
                  <a:prstClr val="white"/>
                </a:solidFill>
              </a:rPr>
              <a:t>Sphere Training Package 2015</a:t>
            </a:r>
          </a:p>
        </p:txBody>
      </p:sp>
    </p:spTree>
    <p:extLst>
      <p:ext uri="{BB962C8B-B14F-4D97-AF65-F5344CB8AC3E}">
        <p14:creationId xmlns:p14="http://schemas.microsoft.com/office/powerpoint/2010/main" val="221283753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9147"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9333700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print">
            <a:alphaModFix amt="73000"/>
            <a:extLst>
              <a:ext uri="{28A0092B-C50C-407E-A947-70E740481C1C}">
                <a14:useLocalDpi xmlns:a14="http://schemas.microsoft.com/office/drawing/2010/main"/>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A2 – Sphere: an in-depth tour</a:t>
            </a:r>
          </a:p>
          <a:p>
            <a:r>
              <a:rPr lang="en-GB" dirty="0" smtClean="0">
                <a:solidFill>
                  <a:prstClr val="white"/>
                </a:solidFill>
              </a:rPr>
              <a:t>Sphere Training Package 2015</a:t>
            </a:r>
          </a:p>
        </p:txBody>
      </p:sp>
    </p:spTree>
    <p:extLst>
      <p:ext uri="{BB962C8B-B14F-4D97-AF65-F5344CB8AC3E}">
        <p14:creationId xmlns:p14="http://schemas.microsoft.com/office/powerpoint/2010/main" val="360194431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fr-FR" smtClean="0"/>
              <a:t>Click to edit </a:t>
            </a:r>
            <a:r>
              <a:rPr lang="fr-FR" noProof="0" smtClean="0"/>
              <a:t>Master</a:t>
            </a:r>
            <a:r>
              <a:rPr lang="fr-FR" smtClean="0"/>
              <a:t> title style</a:t>
            </a:r>
            <a:endParaRPr lang="fr-FR"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fr-FR" smtClean="0"/>
              <a:t>Click to edit Master text s</a:t>
            </a:r>
            <a:r>
              <a:rPr lang="fr-FR" noProof="0" smtClean="0"/>
              <a:t>tyles</a:t>
            </a:r>
          </a:p>
          <a:p>
            <a:pPr lvl="1"/>
            <a:r>
              <a:rPr lang="fr-FR" noProof="0" smtClean="0"/>
              <a:t>Second level</a:t>
            </a:r>
          </a:p>
          <a:p>
            <a:pPr lvl="2"/>
            <a:r>
              <a:rPr lang="fr-FR" noProof="0" smtClean="0"/>
              <a:t>Third level</a:t>
            </a:r>
            <a:endParaRPr lang="fr-FR" noProof="0" dirty="0" smtClean="0"/>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fr-FR" smtClean="0"/>
              <a:t>Module A1 – Sphère : tour d'horizon</a:t>
            </a:r>
          </a:p>
          <a:p>
            <a:r>
              <a:rPr lang="fr-FR" smtClean="0"/>
              <a:t>Pack de formation Sphère 2015</a:t>
            </a:r>
            <a:endParaRPr lang="fr-FR" dirty="0" smtClean="0"/>
          </a:p>
        </p:txBody>
      </p:sp>
    </p:spTree>
    <p:extLst>
      <p:ext uri="{BB962C8B-B14F-4D97-AF65-F5344CB8AC3E}">
        <p14:creationId xmlns:p14="http://schemas.microsoft.com/office/powerpoint/2010/main" val="1775481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A2 – Sphere: an in-depth tour</a:t>
            </a:r>
          </a:p>
          <a:p>
            <a:r>
              <a:rPr lang="en-GB" dirty="0" smtClean="0"/>
              <a:t>Sphere Training Package 2015</a:t>
            </a:r>
          </a:p>
        </p:txBody>
      </p:sp>
    </p:spTree>
    <p:extLst>
      <p:ext uri="{BB962C8B-B14F-4D97-AF65-F5344CB8AC3E}">
        <p14:creationId xmlns:p14="http://schemas.microsoft.com/office/powerpoint/2010/main" val="2279169914"/>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Lst>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1.emf"/><Relationship Id="rId5" Type="http://schemas.openxmlformats.org/officeDocument/2006/relationships/package" Target="../embeddings/Microsoft_Word_Document111111.docx"/><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4.emf"/><Relationship Id="rId5" Type="http://schemas.openxmlformats.org/officeDocument/2006/relationships/package" Target="../embeddings/Microsoft_Word_Document222222.docx"/><Relationship Id="rId4" Type="http://schemas.openxmlformats.org/officeDocument/2006/relationships/oleObject" Target="../embeddings/oleObject2.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5.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Document133.docx"/><Relationship Id="rId5" Type="http://schemas.openxmlformats.org/officeDocument/2006/relationships/oleObject" Target="../embeddings/oleObject3.bin"/><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57854" y="6104352"/>
            <a:ext cx="4606304" cy="338554"/>
          </a:xfrm>
          <a:prstGeom prst="rect">
            <a:avLst/>
          </a:prstGeom>
          <a:noFill/>
        </p:spPr>
        <p:txBody>
          <a:bodyPr wrap="square" rtlCol="0">
            <a:spAutoFit/>
          </a:bodyPr>
          <a:lstStyle/>
          <a:p>
            <a:pPr algn="l" rtl="0"/>
            <a:r>
              <a:rPr lang="fr-FR" sz="1600" b="0" i="0" u="none" baseline="0">
                <a:solidFill>
                  <a:schemeClr val="bg1"/>
                </a:solidFill>
                <a:latin typeface="Tahoma"/>
                <a:cs typeface="Tahoma"/>
              </a:rPr>
              <a:t>Module A1 – </a:t>
            </a:r>
            <a:r>
              <a:rPr lang="fr-FR" sz="1600" b="0" i="0" u="none" baseline="0" smtClean="0">
                <a:solidFill>
                  <a:schemeClr val="bg1"/>
                </a:solidFill>
                <a:latin typeface="Tahoma"/>
                <a:cs typeface="Tahoma"/>
              </a:rPr>
              <a:t>Pack </a:t>
            </a:r>
            <a:r>
              <a:rPr lang="fr-FR" sz="1600" b="0" i="0" u="none" baseline="0">
                <a:solidFill>
                  <a:schemeClr val="bg1"/>
                </a:solidFill>
                <a:latin typeface="Tahoma"/>
                <a:cs typeface="Tahoma"/>
              </a:rPr>
              <a:t>de formation Sphère 2015</a:t>
            </a:r>
            <a:endParaRPr lang="fr-FR" sz="1600">
              <a:solidFill>
                <a:schemeClr val="bg1"/>
              </a:solidFill>
              <a:latin typeface="Tahoma"/>
              <a:cs typeface="Tahoma"/>
            </a:endParaRPr>
          </a:p>
        </p:txBody>
      </p:sp>
      <p:sp>
        <p:nvSpPr>
          <p:cNvPr id="6" name="TextBox 5"/>
          <p:cNvSpPr txBox="1"/>
          <p:nvPr/>
        </p:nvSpPr>
        <p:spPr>
          <a:xfrm>
            <a:off x="1517254" y="2388016"/>
            <a:ext cx="6111628" cy="466794"/>
          </a:xfrm>
          <a:prstGeom prst="rect">
            <a:avLst/>
          </a:prstGeom>
          <a:noFill/>
        </p:spPr>
        <p:txBody>
          <a:bodyPr wrap="square" lIns="0" tIns="0" rIns="0" bIns="0" rtlCol="0">
            <a:spAutoFit/>
          </a:bodyPr>
          <a:lstStyle/>
          <a:p>
            <a:pPr algn="ctr" rtl="0">
              <a:lnSpc>
                <a:spcPct val="110000"/>
              </a:lnSpc>
            </a:pPr>
            <a:r>
              <a:rPr lang="fr-FR" sz="2800" b="1" i="0" u="none" baseline="0" dirty="0">
                <a:solidFill>
                  <a:schemeClr val="tx2"/>
                </a:solidFill>
                <a:latin typeface="Tahoma"/>
                <a:cs typeface="Tahoma"/>
              </a:rPr>
              <a:t>Sphère : tour d'horizon</a:t>
            </a:r>
            <a:endParaRPr lang="fr-FR" sz="2800" b="1" dirty="0">
              <a:latin typeface="Tahoma"/>
              <a:cs typeface="Tahoma"/>
            </a:endParaRPr>
          </a:p>
        </p:txBody>
      </p:sp>
      <p:pic>
        <p:nvPicPr>
          <p:cNvPr id="7" name="Picture 6" descr="French-Sphere-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6170" y="523525"/>
            <a:ext cx="2585604" cy="1160290"/>
          </a:xfrm>
          <a:prstGeom prst="rect">
            <a:avLst/>
          </a:prstGeom>
        </p:spPr>
      </p:pic>
      <p:sp>
        <p:nvSpPr>
          <p:cNvPr id="8" name="Title 1"/>
          <p:cNvSpPr txBox="1">
            <a:spLocks/>
          </p:cNvSpPr>
          <p:nvPr/>
        </p:nvSpPr>
        <p:spPr>
          <a:xfrm>
            <a:off x="1704783" y="4052922"/>
            <a:ext cx="5736579" cy="1180338"/>
          </a:xfrm>
          <a:prstGeom prst="rect">
            <a:avLst/>
          </a:prstGeom>
          <a:noFill/>
        </p:spPr>
        <p:txBody>
          <a:bodyPr anchor="t" anchorCtr="0">
            <a:noAutofit/>
          </a:bodyPr>
          <a:lstStyle>
            <a:lvl1pPr algn="ctr" defTabSz="457200" rtl="0" eaLnBrk="1" latinLnBrk="0" hangingPunct="1">
              <a:lnSpc>
                <a:spcPct val="90000"/>
              </a:lnSpc>
              <a:spcBef>
                <a:spcPct val="0"/>
              </a:spcBef>
              <a:buNone/>
              <a:defRPr sz="4000" b="1" kern="1200" baseline="0">
                <a:solidFill>
                  <a:schemeClr val="bg2"/>
                </a:solidFill>
                <a:latin typeface="+mj-lt"/>
                <a:ea typeface="+mj-ea"/>
                <a:cs typeface="Lucida Sans Regular"/>
              </a:defRPr>
            </a:lvl1pPr>
          </a:lstStyle>
          <a:p>
            <a:pPr>
              <a:lnSpc>
                <a:spcPct val="100000"/>
              </a:lnSpc>
            </a:pPr>
            <a:r>
              <a:rPr lang="fr-FR" sz="2400" b="0" i="1">
                <a:solidFill>
                  <a:schemeClr val="accent1"/>
                </a:solidFill>
                <a:latin typeface="Tahoma"/>
                <a:cs typeface="Tahoma"/>
              </a:rPr>
              <a:t>Qu’est-ce que le projet Sphère ?</a:t>
            </a:r>
            <a:endParaRPr lang="fr-FR" sz="2400" b="0" i="1" u="none" baseline="0" dirty="0">
              <a:solidFill>
                <a:schemeClr val="accent1"/>
              </a:solidFill>
              <a:latin typeface="Tahoma"/>
              <a:cs typeface="Tahoma"/>
            </a:endParaRPr>
          </a:p>
        </p:txBody>
      </p:sp>
    </p:spTree>
    <p:extLst>
      <p:ext uri="{BB962C8B-B14F-4D97-AF65-F5344CB8AC3E}">
        <p14:creationId xmlns:p14="http://schemas.microsoft.com/office/powerpoint/2010/main" val="3407902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rtl="0"/>
            <a:r>
              <a:rPr lang="fr-FR" sz="2400" b="1" i="0" u="none" baseline="0" dirty="0"/>
              <a:t>Quelles sont les convictions essentielles de Sphère ?</a:t>
            </a:r>
          </a:p>
        </p:txBody>
      </p:sp>
      <p:sp>
        <p:nvSpPr>
          <p:cNvPr id="6" name="Content Placeholder 5"/>
          <p:cNvSpPr>
            <a:spLocks noGrp="1"/>
          </p:cNvSpPr>
          <p:nvPr>
            <p:ph idx="1"/>
          </p:nvPr>
        </p:nvSpPr>
        <p:spPr/>
        <p:txBody>
          <a:bodyPr/>
          <a:lstStyle/>
          <a:p>
            <a:pPr marL="633413" lvl="1" indent="-457200" algn="l" rtl="0">
              <a:spcBef>
                <a:spcPts val="2400"/>
              </a:spcBef>
              <a:buFont typeface="+mj-lt"/>
              <a:buAutoNum type="arabicPeriod"/>
            </a:pPr>
            <a:r>
              <a:rPr lang="fr-FR" b="0" i="0" u="none" baseline="0" dirty="0"/>
              <a:t>Les personnes touchées par une catastrophe ou un conflit armé ont le droit de vivre dans la dignité et, par </a:t>
            </a:r>
            <a:r>
              <a:rPr lang="fr-FR" b="0" i="0" u="none" baseline="0" dirty="0" smtClean="0"/>
              <a:t>conséquent, </a:t>
            </a:r>
            <a:r>
              <a:rPr lang="fr-FR" b="0" i="0" u="none" baseline="0" dirty="0"/>
              <a:t>de recevoir une </a:t>
            </a:r>
            <a:r>
              <a:rPr lang="fr-FR" b="0" i="0" u="none" baseline="0" dirty="0" smtClean="0"/>
              <a:t>assistance.</a:t>
            </a:r>
            <a:endParaRPr lang="fr-FR" dirty="0"/>
          </a:p>
          <a:p>
            <a:pPr marL="633413" lvl="1" indent="-457200" algn="l" rtl="0">
              <a:spcBef>
                <a:spcPts val="2400"/>
              </a:spcBef>
              <a:buFont typeface="+mj-lt"/>
              <a:buAutoNum type="arabicPeriod"/>
            </a:pPr>
            <a:r>
              <a:rPr lang="fr-FR" b="0" i="0" u="none" baseline="0" dirty="0"/>
              <a:t>Tout ce qui est possible doit être fait pour alléger la souffrance humaine résultant d'une catastrophe ou d'un conflit </a:t>
            </a:r>
            <a:r>
              <a:rPr lang="fr-FR" b="0" i="0" u="none" baseline="0" dirty="0" smtClean="0"/>
              <a:t>armé.</a:t>
            </a:r>
            <a:endParaRPr lang="fr-FR" b="0" i="0" u="none" baseline="0" dirty="0"/>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b="0" i="0" u="none" baseline="0" dirty="0" smtClean="0"/>
              <a:t>Pack </a:t>
            </a:r>
            <a:r>
              <a:rPr lang="fr-FR" b="0" i="0" u="none" baseline="0" dirty="0"/>
              <a:t>de formation Sphère 2015</a:t>
            </a:r>
          </a:p>
        </p:txBody>
      </p:sp>
    </p:spTree>
    <p:extLst>
      <p:ext uri="{BB962C8B-B14F-4D97-AF65-F5344CB8AC3E}">
        <p14:creationId xmlns:p14="http://schemas.microsoft.com/office/powerpoint/2010/main" val="3076128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1" y="0"/>
            <a:ext cx="7306621" cy="1081760"/>
          </a:xfrm>
        </p:spPr>
        <p:txBody>
          <a:bodyPr/>
          <a:lstStyle/>
          <a:p>
            <a:pPr algn="l" rtl="0"/>
            <a:r>
              <a:rPr lang="fr-FR" sz="2400" b="1" i="0" u="none" baseline="0" dirty="0"/>
              <a:t>Quels sont les principes clés dans lesquels est ancré le Projet Sphère ?</a:t>
            </a:r>
            <a:endParaRPr lang="fr-FR" sz="2400" dirty="0"/>
          </a:p>
        </p:txBody>
      </p:sp>
      <p:sp>
        <p:nvSpPr>
          <p:cNvPr id="6" name="Content Placeholder 5"/>
          <p:cNvSpPr>
            <a:spLocks noGrp="1"/>
          </p:cNvSpPr>
          <p:nvPr>
            <p:ph idx="1"/>
          </p:nvPr>
        </p:nvSpPr>
        <p:spPr/>
        <p:txBody>
          <a:bodyPr/>
          <a:lstStyle/>
          <a:p>
            <a:pPr algn="l" rtl="0"/>
            <a:r>
              <a:rPr lang="fr-FR" b="0" i="0" u="none" baseline="0" dirty="0"/>
              <a:t>La Charte humanitaire constitue une toile de fond éthique et juridique qui repose sur </a:t>
            </a:r>
            <a:r>
              <a:rPr lang="fr-FR" b="0" i="0" u="none" baseline="0" dirty="0" smtClean="0"/>
              <a:t>le </a:t>
            </a:r>
            <a:r>
              <a:rPr lang="fr-FR" b="0" i="0" u="none" baseline="0" dirty="0"/>
              <a:t>principe d'HUMANITÉ et sur l'IMPÉRATIF HUMANITAIRE. </a:t>
            </a:r>
            <a:endParaRPr lang="fr-FR" dirty="0" smtClean="0"/>
          </a:p>
          <a:p>
            <a:pPr algn="l" rtl="0">
              <a:spcBef>
                <a:spcPts val="1200"/>
              </a:spcBef>
            </a:pPr>
            <a:r>
              <a:rPr lang="fr-FR" b="0" i="0" u="none" baseline="0" dirty="0"/>
              <a:t>Cela comprend :</a:t>
            </a:r>
            <a:endParaRPr lang="fr-FR" dirty="0"/>
          </a:p>
          <a:p>
            <a:pPr lvl="1" algn="l" rtl="0">
              <a:spcBef>
                <a:spcPts val="1200"/>
              </a:spcBef>
            </a:pPr>
            <a:r>
              <a:rPr lang="fr-FR" b="0" i="0" u="none" baseline="0" dirty="0"/>
              <a:t>Le droit de vivre dans la dignité</a:t>
            </a:r>
            <a:endParaRPr lang="fr-FR" dirty="0"/>
          </a:p>
          <a:p>
            <a:pPr lvl="1" algn="l" rtl="0">
              <a:spcBef>
                <a:spcPts val="1200"/>
              </a:spcBef>
            </a:pPr>
            <a:r>
              <a:rPr lang="fr-FR" b="0" i="0" u="none" baseline="0" dirty="0"/>
              <a:t>Le droit de recevoir une </a:t>
            </a:r>
            <a:r>
              <a:rPr lang="fr-FR" b="0" i="0" u="none" baseline="0" dirty="0" smtClean="0"/>
              <a:t>assistance humanitaire</a:t>
            </a:r>
            <a:endParaRPr lang="fr-FR" dirty="0"/>
          </a:p>
          <a:p>
            <a:pPr lvl="1" algn="l" rtl="0">
              <a:spcBef>
                <a:spcPts val="1200"/>
              </a:spcBef>
            </a:pPr>
            <a:r>
              <a:rPr lang="fr-FR" b="0" i="0" u="none" baseline="0" dirty="0"/>
              <a:t>Le droit à la protection et à la </a:t>
            </a:r>
            <a:r>
              <a:rPr lang="fr-FR" b="0" i="0" u="none" baseline="0" dirty="0" smtClean="0"/>
              <a:t>sécurité.</a:t>
            </a:r>
            <a:endParaRPr lang="fr-FR" dirty="0"/>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b="0" i="0" u="none" baseline="0" dirty="0" smtClean="0"/>
              <a:t>Pack de </a:t>
            </a:r>
            <a:r>
              <a:rPr lang="fr-FR" b="0" i="0" u="none" baseline="0" dirty="0"/>
              <a:t>formation Sphère 2015</a:t>
            </a:r>
          </a:p>
        </p:txBody>
      </p:sp>
      <p:pic>
        <p:nvPicPr>
          <p:cNvPr id="7" name="Picture 6" descr="standard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12201" y="75694"/>
            <a:ext cx="1031799" cy="900000"/>
          </a:xfrm>
          <a:prstGeom prst="rect">
            <a:avLst/>
          </a:prstGeom>
        </p:spPr>
      </p:pic>
    </p:spTree>
    <p:extLst>
      <p:ext uri="{BB962C8B-B14F-4D97-AF65-F5344CB8AC3E}">
        <p14:creationId xmlns:p14="http://schemas.microsoft.com/office/powerpoint/2010/main" val="34110291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1" y="0"/>
            <a:ext cx="7229730" cy="1081760"/>
          </a:xfrm>
        </p:spPr>
        <p:txBody>
          <a:bodyPr/>
          <a:lstStyle/>
          <a:p>
            <a:pPr algn="l" rtl="0"/>
            <a:r>
              <a:rPr lang="fr-FR" sz="2400" b="1" i="0" u="none" baseline="0" dirty="0"/>
              <a:t>Que signifient </a:t>
            </a:r>
            <a:r>
              <a:rPr lang="fr-FR" sz="2400" b="1" i="0" u="none" baseline="0" dirty="0" smtClean="0"/>
              <a:t>«</a:t>
            </a:r>
            <a:r>
              <a:rPr lang="fr-FR" sz="2400" b="1" i="0" u="none" baseline="0" dirty="0"/>
              <a:t> qualité et redevabilité » pour le Projet Sphère ?</a:t>
            </a:r>
            <a:endParaRPr lang="fr-FR" sz="2400" dirty="0"/>
          </a:p>
        </p:txBody>
      </p:sp>
      <p:sp>
        <p:nvSpPr>
          <p:cNvPr id="6" name="Content Placeholder 5"/>
          <p:cNvSpPr>
            <a:spLocks noGrp="1"/>
          </p:cNvSpPr>
          <p:nvPr>
            <p:ph idx="1"/>
          </p:nvPr>
        </p:nvSpPr>
        <p:spPr/>
        <p:txBody>
          <a:bodyPr/>
          <a:lstStyle/>
          <a:p>
            <a:pPr lvl="1" algn="l" rtl="0">
              <a:spcBef>
                <a:spcPts val="2400"/>
              </a:spcBef>
            </a:pPr>
            <a:r>
              <a:rPr lang="fr-FR" b="0" i="0" u="none" baseline="0" dirty="0"/>
              <a:t>Le manuel est un code </a:t>
            </a:r>
            <a:r>
              <a:rPr lang="fr-FR" b="0" i="0" u="none" baseline="0" dirty="0" smtClean="0"/>
              <a:t>volontaire </a:t>
            </a:r>
            <a:r>
              <a:rPr lang="fr-FR" b="0" i="0" u="none" baseline="0" dirty="0"/>
              <a:t>et un outil d'autorégulation qui permet d'assurer la qualité et la </a:t>
            </a:r>
            <a:r>
              <a:rPr lang="fr-FR" b="0" i="0" u="none" baseline="0" dirty="0" err="1" smtClean="0"/>
              <a:t>redevabilité</a:t>
            </a:r>
            <a:r>
              <a:rPr lang="fr-FR" b="0" i="0" u="none" baseline="0" dirty="0" smtClean="0"/>
              <a:t>.</a:t>
            </a:r>
            <a:endParaRPr lang="fr-FR" dirty="0"/>
          </a:p>
          <a:p>
            <a:pPr lvl="1" algn="l" rtl="0">
              <a:spcBef>
                <a:spcPts val="2400"/>
              </a:spcBef>
            </a:pPr>
            <a:r>
              <a:rPr lang="fr-FR" b="0" i="0" u="none" baseline="0" dirty="0"/>
              <a:t>Se conformer à Sphère ne signifie pas qu’il faille satisfaire tous les standards et tous les </a:t>
            </a:r>
            <a:r>
              <a:rPr lang="fr-FR" b="0" i="0" u="none" baseline="0" dirty="0" smtClean="0"/>
              <a:t>indicateurs.</a:t>
            </a:r>
            <a:endParaRPr lang="fr-FR" dirty="0"/>
          </a:p>
          <a:p>
            <a:pPr lvl="1" algn="l" rtl="0">
              <a:spcBef>
                <a:spcPts val="2400"/>
              </a:spcBef>
            </a:pPr>
            <a:r>
              <a:rPr lang="fr-FR" b="0" i="0" u="none" baseline="0" dirty="0"/>
              <a:t>La redevabilité est avant tout envers les communautés </a:t>
            </a:r>
            <a:r>
              <a:rPr lang="fr-FR" b="0" i="0" u="none" baseline="0" dirty="0" smtClean="0"/>
              <a:t>affectées.</a:t>
            </a:r>
            <a:endParaRPr lang="fr-FR" dirty="0"/>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b="0" i="0" u="none" baseline="0" dirty="0" smtClean="0"/>
              <a:t>Pack de </a:t>
            </a:r>
            <a:r>
              <a:rPr lang="fr-FR" b="0" i="0" u="none" baseline="0" dirty="0"/>
              <a:t>formation Sphère 2015</a:t>
            </a:r>
          </a:p>
        </p:txBody>
      </p:sp>
      <p:pic>
        <p:nvPicPr>
          <p:cNvPr id="7" name="Picture 6" descr="standard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12201" y="75694"/>
            <a:ext cx="1031799" cy="900000"/>
          </a:xfrm>
          <a:prstGeom prst="rect">
            <a:avLst/>
          </a:prstGeom>
        </p:spPr>
      </p:pic>
    </p:spTree>
    <p:extLst>
      <p:ext uri="{BB962C8B-B14F-4D97-AF65-F5344CB8AC3E}">
        <p14:creationId xmlns:p14="http://schemas.microsoft.com/office/powerpoint/2010/main" val="10846559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rtl="0"/>
            <a:r>
              <a:rPr lang="fr-FR" b="1" i="0" u="none" baseline="0"/>
              <a:t>Qualité</a:t>
            </a:r>
          </a:p>
        </p:txBody>
      </p:sp>
      <p:sp>
        <p:nvSpPr>
          <p:cNvPr id="6" name="Content Placeholder 5"/>
          <p:cNvSpPr>
            <a:spLocks noGrp="1"/>
          </p:cNvSpPr>
          <p:nvPr>
            <p:ph idx="1"/>
          </p:nvPr>
        </p:nvSpPr>
        <p:spPr/>
        <p:txBody>
          <a:bodyPr/>
          <a:lstStyle/>
          <a:p>
            <a:pPr algn="l" rtl="0">
              <a:spcBef>
                <a:spcPts val="1600"/>
              </a:spcBef>
            </a:pPr>
            <a:r>
              <a:rPr lang="fr-FR" b="0" i="0" u="none" baseline="0" dirty="0"/>
              <a:t>Dans le secteur humanitaire, cela signifie efficacité (impact), efficience (respect du calendrier et coût modéré d'une intervention ou d'un service) et adéquation (prise en compte des besoins et du contexte). </a:t>
            </a:r>
            <a:endParaRPr lang="fr-FR" dirty="0" smtClean="0"/>
          </a:p>
          <a:p>
            <a:pPr algn="l" rtl="0">
              <a:spcBef>
                <a:spcPts val="1600"/>
              </a:spcBef>
            </a:pPr>
            <a:r>
              <a:rPr lang="fr-FR" b="0" i="0" u="none" baseline="0" dirty="0"/>
              <a:t>Cela nécessite des évaluations et </a:t>
            </a:r>
            <a:r>
              <a:rPr lang="fr-FR" b="0" i="0" u="none" baseline="0" dirty="0" smtClean="0"/>
              <a:t>un retour des </a:t>
            </a:r>
            <a:r>
              <a:rPr lang="fr-FR" b="0" i="0" u="none" baseline="0" dirty="0"/>
              <a:t>parties prenantes sur ce qu'une agence fait bien et ce qu'elle pourrait apprendre à mieux faire. </a:t>
            </a:r>
            <a:endParaRPr lang="fr-FR" dirty="0" smtClean="0"/>
          </a:p>
          <a:p>
            <a:pPr algn="l" rtl="0">
              <a:spcBef>
                <a:spcPts val="1600"/>
              </a:spcBef>
            </a:pPr>
            <a:r>
              <a:rPr lang="fr-FR" b="0" i="0" u="none" baseline="0" dirty="0"/>
              <a:t>Cela veut dire mesurer des résultats par rapport à des mécanismes et/ou des standards reconnus.</a:t>
            </a:r>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b="0" i="0" u="none" baseline="0" dirty="0" smtClean="0"/>
              <a:t>Pack de </a:t>
            </a:r>
            <a:r>
              <a:rPr lang="fr-FR" b="0" i="0" u="none" baseline="0" dirty="0"/>
              <a:t>formation Sphère 2015</a:t>
            </a:r>
          </a:p>
        </p:txBody>
      </p:sp>
    </p:spTree>
    <p:extLst>
      <p:ext uri="{BB962C8B-B14F-4D97-AF65-F5344CB8AC3E}">
        <p14:creationId xmlns:p14="http://schemas.microsoft.com/office/powerpoint/2010/main" val="42737426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urtadha_A6_Frenc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7720" y="1205000"/>
            <a:ext cx="5762157" cy="4087571"/>
          </a:xfrm>
          <a:prstGeom prst="rect">
            <a:avLst/>
          </a:prstGeom>
        </p:spPr>
      </p:pic>
      <p:sp>
        <p:nvSpPr>
          <p:cNvPr id="2" name="Title 1"/>
          <p:cNvSpPr>
            <a:spLocks noGrp="1"/>
          </p:cNvSpPr>
          <p:nvPr>
            <p:ph type="title"/>
          </p:nvPr>
        </p:nvSpPr>
        <p:spPr/>
        <p:txBody>
          <a:bodyPr/>
          <a:lstStyle/>
          <a:p>
            <a:pPr algn="l" rtl="0"/>
            <a:r>
              <a:rPr lang="fr-FR" b="1" i="0" u="none" baseline="0"/>
              <a:t>Redevabilité</a:t>
            </a:r>
          </a:p>
        </p:txBody>
      </p:sp>
      <p:sp>
        <p:nvSpPr>
          <p:cNvPr id="3" name="Content Placeholder 2"/>
          <p:cNvSpPr>
            <a:spLocks noGrp="1"/>
          </p:cNvSpPr>
          <p:nvPr>
            <p:ph idx="1"/>
          </p:nvPr>
        </p:nvSpPr>
        <p:spPr>
          <a:xfrm>
            <a:off x="457200" y="1340441"/>
            <a:ext cx="3625439" cy="3596730"/>
          </a:xfrm>
        </p:spPr>
        <p:txBody>
          <a:bodyPr/>
          <a:lstStyle/>
          <a:p>
            <a:pPr algn="l" rtl="0"/>
            <a:r>
              <a:rPr lang="fr-FR" b="0" i="0" u="none" baseline="0" dirty="0"/>
              <a:t>La redevabilité est </a:t>
            </a:r>
            <a:r>
              <a:rPr lang="fr-FR" b="0" i="0" u="none" baseline="0" dirty="0" smtClean="0"/>
              <a:t>l’utilisation </a:t>
            </a:r>
            <a:r>
              <a:rPr lang="fr-FR" b="0" i="0" u="none" baseline="0" dirty="0"/>
              <a:t>responsable par les agences humanitaires des ressources dont elles disposent. </a:t>
            </a:r>
            <a:r>
              <a:rPr lang="fr-FR" b="0" i="1" u="none" baseline="0" dirty="0"/>
              <a:t>(Projet Sphère)</a:t>
            </a:r>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b="0" i="0" u="none" baseline="0" dirty="0" smtClean="0"/>
              <a:t>Pack de </a:t>
            </a:r>
            <a:r>
              <a:rPr lang="fr-FR" b="0" i="0" u="none" baseline="0" dirty="0"/>
              <a:t>formation Sphère 2015</a:t>
            </a:r>
          </a:p>
        </p:txBody>
      </p:sp>
    </p:spTree>
    <p:extLst>
      <p:ext uri="{BB962C8B-B14F-4D97-AF65-F5344CB8AC3E}">
        <p14:creationId xmlns:p14="http://schemas.microsoft.com/office/powerpoint/2010/main" val="38260257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105537" cy="1081760"/>
          </a:xfrm>
        </p:spPr>
        <p:txBody>
          <a:bodyPr/>
          <a:lstStyle/>
          <a:p>
            <a:pPr algn="l" rtl="0"/>
            <a:r>
              <a:rPr lang="fr-FR" sz="2600" b="1" i="0" u="none" baseline="0" dirty="0"/>
              <a:t>Les liens entre les </a:t>
            </a:r>
            <a:r>
              <a:rPr lang="fr-FR" sz="2600" b="1" i="0" u="none" baseline="0" dirty="0" smtClean="0"/>
              <a:t>éléments </a:t>
            </a:r>
            <a:r>
              <a:rPr lang="fr-FR" sz="2600" b="1" i="0" u="none" baseline="0" dirty="0"/>
              <a:t>du manuel Sphère</a:t>
            </a:r>
            <a:endParaRPr lang="fr-FR" sz="2600" dirty="0"/>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b="0" i="0" u="none" baseline="0" dirty="0" smtClean="0"/>
              <a:t>Pack de </a:t>
            </a:r>
            <a:r>
              <a:rPr lang="fr-FR" b="0" i="0" u="none" baseline="0" dirty="0"/>
              <a:t>formation Sphère 2015</a:t>
            </a:r>
          </a:p>
        </p:txBody>
      </p:sp>
      <p:graphicFrame>
        <p:nvGraphicFramePr>
          <p:cNvPr id="3" name="Object 2"/>
          <p:cNvGraphicFramePr>
            <a:graphicFrameLocks noChangeAspect="1"/>
          </p:cNvGraphicFramePr>
          <p:nvPr>
            <p:extLst>
              <p:ext uri="{D42A27DB-BD31-4B8C-83A1-F6EECF244321}">
                <p14:modId xmlns:p14="http://schemas.microsoft.com/office/powerpoint/2010/main" val="390336578"/>
              </p:ext>
            </p:extLst>
          </p:nvPr>
        </p:nvGraphicFramePr>
        <p:xfrm>
          <a:off x="1409059" y="1691640"/>
          <a:ext cx="6263640" cy="3474720"/>
        </p:xfrm>
        <a:graphic>
          <a:graphicData uri="http://schemas.openxmlformats.org/presentationml/2006/ole">
            <mc:AlternateContent xmlns:mc="http://schemas.openxmlformats.org/markup-compatibility/2006">
              <mc:Choice xmlns:v="urn:schemas-microsoft-com:vml" Requires="v">
                <p:oleObj spid="_x0000_s1078" name="Document" r:id="rId5" imgW="5219700" imgH="2895600" progId="Word.Document.12">
                  <p:embed/>
                </p:oleObj>
              </mc:Choice>
              <mc:Fallback>
                <p:oleObj name="Document" r:id="rId5" imgW="5219700" imgH="2895600" progId="Word.Document.12">
                  <p:embed/>
                  <p:pic>
                    <p:nvPicPr>
                      <p:cNvPr id="0" name=""/>
                      <p:cNvPicPr/>
                      <p:nvPr/>
                    </p:nvPicPr>
                    <p:blipFill>
                      <a:blip r:embed="rId6"/>
                      <a:stretch>
                        <a:fillRect/>
                      </a:stretch>
                    </p:blipFill>
                    <p:spPr>
                      <a:xfrm>
                        <a:off x="1409059" y="1691640"/>
                        <a:ext cx="6263640" cy="3474720"/>
                      </a:xfrm>
                      <a:prstGeom prst="rect">
                        <a:avLst/>
                      </a:prstGeom>
                    </p:spPr>
                  </p:pic>
                </p:oleObj>
              </mc:Fallback>
            </mc:AlternateContent>
          </a:graphicData>
        </a:graphic>
      </p:graphicFrame>
    </p:spTree>
    <p:extLst>
      <p:ext uri="{BB962C8B-B14F-4D97-AF65-F5344CB8AC3E}">
        <p14:creationId xmlns:p14="http://schemas.microsoft.com/office/powerpoint/2010/main" val="28417236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597177" cy="1081760"/>
          </a:xfrm>
        </p:spPr>
        <p:txBody>
          <a:bodyPr/>
          <a:lstStyle/>
          <a:p>
            <a:pPr algn="l" rtl="0"/>
            <a:r>
              <a:rPr lang="fr-FR" sz="2600" b="1" i="0" u="none" baseline="0" dirty="0"/>
              <a:t>La différence entre les standards </a:t>
            </a:r>
            <a:r>
              <a:rPr lang="fr-FR" sz="2600" b="1" i="0" u="none" baseline="0" dirty="0" smtClean="0"/>
              <a:t>et </a:t>
            </a:r>
            <a:r>
              <a:rPr lang="fr-FR" sz="2600" b="1" i="0" u="none" baseline="0" dirty="0"/>
              <a:t>les indicateurs</a:t>
            </a:r>
            <a:endParaRPr lang="fr-FR" sz="2600" dirty="0"/>
          </a:p>
        </p:txBody>
      </p:sp>
      <p:sp>
        <p:nvSpPr>
          <p:cNvPr id="3" name="Content Placeholder 2"/>
          <p:cNvSpPr>
            <a:spLocks noGrp="1"/>
          </p:cNvSpPr>
          <p:nvPr>
            <p:ph idx="1"/>
          </p:nvPr>
        </p:nvSpPr>
        <p:spPr>
          <a:xfrm>
            <a:off x="457200" y="1340442"/>
            <a:ext cx="8229600" cy="698366"/>
          </a:xfrm>
        </p:spPr>
        <p:txBody>
          <a:bodyPr/>
          <a:lstStyle/>
          <a:p>
            <a:pPr algn="l" rtl="0"/>
            <a:r>
              <a:rPr lang="fr-FR" sz="1600" b="1" i="0" u="none" baseline="0" dirty="0">
                <a:solidFill>
                  <a:schemeClr val="accent1"/>
                </a:solidFill>
              </a:rPr>
              <a:t>Que </a:t>
            </a:r>
            <a:r>
              <a:rPr lang="fr-FR" sz="1600" b="1" i="0" u="none" baseline="0" dirty="0" smtClean="0">
                <a:solidFill>
                  <a:schemeClr val="accent1"/>
                </a:solidFill>
              </a:rPr>
              <a:t>faut-il adapter</a:t>
            </a:r>
            <a:r>
              <a:rPr lang="fr-FR" sz="1600" b="1" i="0" u="none" dirty="0" smtClean="0">
                <a:solidFill>
                  <a:schemeClr val="accent1"/>
                </a:solidFill>
              </a:rPr>
              <a:t> au contexte</a:t>
            </a:r>
            <a:r>
              <a:rPr lang="fr-FR" sz="1600" b="1" i="0" u="none" baseline="0" dirty="0">
                <a:solidFill>
                  <a:schemeClr val="accent1"/>
                </a:solidFill>
              </a:rPr>
              <a:t> ? </a:t>
            </a:r>
            <a:endParaRPr lang="fr-FR" sz="1600" b="1" dirty="0" smtClean="0">
              <a:solidFill>
                <a:schemeClr val="accent1"/>
              </a:solidFill>
            </a:endParaRPr>
          </a:p>
          <a:p>
            <a:pPr algn="l" rtl="0"/>
            <a:r>
              <a:rPr lang="fr-FR" sz="1600" b="1" i="0" u="none" baseline="0" dirty="0">
                <a:solidFill>
                  <a:schemeClr val="accent1"/>
                </a:solidFill>
              </a:rPr>
              <a:t>L'exemple des standards minimums et des indicateurs clés du projet Sphère</a:t>
            </a:r>
            <a:endParaRPr lang="fr-FR" sz="1600" b="1" dirty="0">
              <a:solidFill>
                <a:schemeClr val="accent1"/>
              </a:solidFill>
            </a:endParaRPr>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dirty="0" smtClean="0"/>
              <a:t>Pack </a:t>
            </a:r>
            <a:r>
              <a:rPr lang="fr-FR" b="0" i="0" u="none" baseline="0" dirty="0" smtClean="0"/>
              <a:t>de </a:t>
            </a:r>
            <a:r>
              <a:rPr lang="fr-FR" b="0" i="0" u="none" baseline="0" dirty="0"/>
              <a:t>formation Sphère 2015</a:t>
            </a:r>
            <a:endParaRPr lang="fr-FR" dirty="0" smtClean="0"/>
          </a:p>
        </p:txBody>
      </p:sp>
      <p:sp>
        <p:nvSpPr>
          <p:cNvPr id="5" name="Content Placeholder 2"/>
          <p:cNvSpPr txBox="1">
            <a:spLocks/>
          </p:cNvSpPr>
          <p:nvPr/>
        </p:nvSpPr>
        <p:spPr>
          <a:xfrm>
            <a:off x="457200" y="2284644"/>
            <a:ext cx="4012968" cy="3589464"/>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fr-FR" dirty="0"/>
          </a:p>
        </p:txBody>
      </p:sp>
      <p:sp>
        <p:nvSpPr>
          <p:cNvPr id="6" name="Content Placeholder 2"/>
          <p:cNvSpPr txBox="1">
            <a:spLocks/>
          </p:cNvSpPr>
          <p:nvPr/>
        </p:nvSpPr>
        <p:spPr>
          <a:xfrm>
            <a:off x="4665477" y="2284644"/>
            <a:ext cx="4012968" cy="3589464"/>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fr-FR" dirty="0"/>
          </a:p>
        </p:txBody>
      </p:sp>
      <p:sp>
        <p:nvSpPr>
          <p:cNvPr id="7" name="Content Placeholder 2"/>
          <p:cNvSpPr txBox="1">
            <a:spLocks/>
          </p:cNvSpPr>
          <p:nvPr/>
        </p:nvSpPr>
        <p:spPr>
          <a:xfrm>
            <a:off x="457200" y="2184375"/>
            <a:ext cx="8229600" cy="698366"/>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fr-FR" dirty="0"/>
          </a:p>
        </p:txBody>
      </p:sp>
      <p:grpSp>
        <p:nvGrpSpPr>
          <p:cNvPr id="15" name="Group 14"/>
          <p:cNvGrpSpPr/>
          <p:nvPr/>
        </p:nvGrpSpPr>
        <p:grpSpPr>
          <a:xfrm>
            <a:off x="457201" y="2296523"/>
            <a:ext cx="4012967" cy="3046988"/>
            <a:chOff x="457201" y="2146115"/>
            <a:chExt cx="4012967" cy="3046988"/>
          </a:xfrm>
        </p:grpSpPr>
        <p:sp>
          <p:nvSpPr>
            <p:cNvPr id="8" name="TextBox 7"/>
            <p:cNvSpPr txBox="1"/>
            <p:nvPr/>
          </p:nvSpPr>
          <p:spPr>
            <a:xfrm>
              <a:off x="457201" y="2146115"/>
              <a:ext cx="4012967" cy="3046988"/>
            </a:xfrm>
            <a:prstGeom prst="rect">
              <a:avLst/>
            </a:prstGeom>
            <a:noFill/>
          </p:spPr>
          <p:txBody>
            <a:bodyPr wrap="square" rtlCol="0">
              <a:noAutofit/>
            </a:bodyPr>
            <a:lstStyle/>
            <a:p>
              <a:pPr marL="534988" algn="l" rtl="0"/>
              <a:r>
                <a:rPr lang="fr-FR" sz="1200" b="1" i="0" u="none" baseline="0" dirty="0">
                  <a:latin typeface="Tahoma"/>
                  <a:cs typeface="Tahoma"/>
                </a:rPr>
                <a:t>Ne pas toucher aux standards minimums !</a:t>
              </a:r>
            </a:p>
            <a:p>
              <a:pPr marL="534988" algn="l" rtl="0">
                <a:spcBef>
                  <a:spcPts val="400"/>
                </a:spcBef>
              </a:pPr>
              <a:r>
                <a:rPr lang="fr-FR" sz="1200" b="0" i="0" u="none" baseline="0" dirty="0">
                  <a:solidFill>
                    <a:schemeClr val="accent2"/>
                  </a:solidFill>
                  <a:latin typeface="Tahoma"/>
                  <a:cs typeface="Tahoma"/>
                </a:rPr>
                <a:t>Ils sont universels</a:t>
              </a:r>
              <a:endParaRPr lang="fr-FR" sz="1200" dirty="0">
                <a:solidFill>
                  <a:schemeClr val="accent2"/>
                </a:solidFill>
                <a:latin typeface="Tahoma"/>
                <a:cs typeface="Tahoma"/>
              </a:endParaRPr>
            </a:p>
            <a:p>
              <a:pPr algn="l" rtl="0">
                <a:spcBef>
                  <a:spcPts val="800"/>
                </a:spcBef>
              </a:pPr>
              <a:r>
                <a:rPr lang="fr-FR" sz="1200" b="0" i="0" u="none" baseline="0" dirty="0">
                  <a:latin typeface="Tahoma"/>
                  <a:cs typeface="Tahoma"/>
                </a:rPr>
                <a:t>De par leur nature, les standards minimums sont génériques et qualitatifs. À ce titre, ils sont universels et s'appliquent à tous les contextes et ils ne devraient en rien être modifiés ou ajustés.</a:t>
              </a:r>
            </a:p>
            <a:p>
              <a:pPr algn="l" rtl="0">
                <a:spcBef>
                  <a:spcPts val="800"/>
                </a:spcBef>
              </a:pPr>
              <a:r>
                <a:rPr lang="fr-FR" sz="1200" b="0" i="1" u="none" baseline="0" dirty="0">
                  <a:solidFill>
                    <a:srgbClr val="579305"/>
                  </a:solidFill>
                  <a:latin typeface="Tahoma"/>
                  <a:cs typeface="Tahoma"/>
                </a:rPr>
                <a:t>« Toutes les personnes ont un accès sûr et équitable à l'eau, en quantité suffisante pour couvrir les besoins en boisson, cuisson des aliments et hygiène personnelle et domestique. Les points d'eau publics sont situés suffisamment près des ménages pour leur permettre d'utiliser le minimum d'eau requis. »</a:t>
              </a:r>
              <a:endParaRPr lang="fr-FR" sz="1200" i="1" dirty="0">
                <a:solidFill>
                  <a:srgbClr val="579305"/>
                </a:solidFill>
                <a:latin typeface="Tahoma"/>
                <a:cs typeface="Tahoma"/>
              </a:endParaRPr>
            </a:p>
          </p:txBody>
        </p:sp>
        <p:pic>
          <p:nvPicPr>
            <p:cNvPr id="11" name="Picture 10" descr="red-cross-circ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2146115"/>
              <a:ext cx="540000" cy="540000"/>
            </a:xfrm>
            <a:prstGeom prst="rect">
              <a:avLst/>
            </a:prstGeom>
          </p:spPr>
        </p:pic>
      </p:grpSp>
      <p:grpSp>
        <p:nvGrpSpPr>
          <p:cNvPr id="16" name="Group 15"/>
          <p:cNvGrpSpPr/>
          <p:nvPr/>
        </p:nvGrpSpPr>
        <p:grpSpPr>
          <a:xfrm>
            <a:off x="4729187" y="2296523"/>
            <a:ext cx="3957613" cy="2554545"/>
            <a:chOff x="4729187" y="2146115"/>
            <a:chExt cx="3957613" cy="2554545"/>
          </a:xfrm>
        </p:grpSpPr>
        <p:sp>
          <p:nvSpPr>
            <p:cNvPr id="9" name="TextBox 8"/>
            <p:cNvSpPr txBox="1"/>
            <p:nvPr/>
          </p:nvSpPr>
          <p:spPr>
            <a:xfrm>
              <a:off x="4729187" y="2146115"/>
              <a:ext cx="3957613" cy="2554545"/>
            </a:xfrm>
            <a:prstGeom prst="rect">
              <a:avLst/>
            </a:prstGeom>
            <a:noFill/>
          </p:spPr>
          <p:txBody>
            <a:bodyPr wrap="square" rtlCol="0">
              <a:noAutofit/>
            </a:bodyPr>
            <a:lstStyle/>
            <a:p>
              <a:pPr marL="534988" algn="l" rtl="0"/>
              <a:r>
                <a:rPr lang="fr-FR" sz="1200" b="1" i="0" u="none" baseline="0" dirty="0">
                  <a:latin typeface="Tahoma"/>
                  <a:cs typeface="Tahoma"/>
                </a:rPr>
                <a:t>N'hésitez pas à ajuster les indicateurs clés !</a:t>
              </a:r>
            </a:p>
            <a:p>
              <a:pPr marL="534988" algn="l" rtl="0">
                <a:spcBef>
                  <a:spcPts val="400"/>
                </a:spcBef>
              </a:pPr>
              <a:r>
                <a:rPr lang="fr-FR" sz="1200" b="0" i="0" u="none" baseline="0" dirty="0">
                  <a:solidFill>
                    <a:schemeClr val="accent1"/>
                  </a:solidFill>
                  <a:latin typeface="Tahoma"/>
                  <a:cs typeface="Tahoma"/>
                </a:rPr>
                <a:t>Ils doivent être SMART :</a:t>
              </a:r>
            </a:p>
            <a:p>
              <a:pPr algn="l" rtl="0">
                <a:spcBef>
                  <a:spcPts val="800"/>
                </a:spcBef>
              </a:pPr>
              <a:r>
                <a:rPr lang="fr-FR" sz="1200" b="0" i="0" u="none" baseline="0" dirty="0">
                  <a:latin typeface="Tahoma"/>
                  <a:cs typeface="Tahoma"/>
                </a:rPr>
                <a:t>Les indicateurs clés de chaque standard minimum sont à la fois de </a:t>
              </a:r>
              <a:r>
                <a:rPr lang="fr-FR" sz="1200" b="0" i="0" u="none" baseline="0" dirty="0" smtClean="0">
                  <a:latin typeface="Tahoma"/>
                  <a:cs typeface="Tahoma"/>
                </a:rPr>
                <a:t>nature </a:t>
              </a:r>
              <a:r>
                <a:rPr lang="fr-FR" sz="1200" b="0" i="0" u="none" baseline="0" dirty="0">
                  <a:latin typeface="Tahoma"/>
                  <a:cs typeface="Tahoma"/>
                </a:rPr>
                <a:t>qualitative et quantitative et leur valeur devrait – presque tout le temps – être ajustée pour l'adapter au contexte.</a:t>
              </a:r>
            </a:p>
            <a:p>
              <a:pPr algn="l" rtl="0">
                <a:spcBef>
                  <a:spcPts val="800"/>
                </a:spcBef>
              </a:pPr>
              <a:r>
                <a:rPr lang="fr-FR" sz="1200" b="0" i="1" u="none" baseline="0" dirty="0">
                  <a:solidFill>
                    <a:srgbClr val="579305"/>
                  </a:solidFill>
                  <a:latin typeface="Tahoma"/>
                  <a:cs typeface="Tahoma"/>
                </a:rPr>
                <a:t>« La quantité moyenne d'eau utilisée pour la boisson, la cuisson des aliments et l'hygiène personnelle dans un ménage est d'au moins 15 litres par personne et par jour. »</a:t>
              </a:r>
              <a:endParaRPr lang="fr-FR" sz="1200" i="1" dirty="0">
                <a:solidFill>
                  <a:srgbClr val="579305"/>
                </a:solidFill>
                <a:latin typeface="Tahoma"/>
                <a:cs typeface="Tahoma"/>
              </a:endParaRPr>
            </a:p>
          </p:txBody>
        </p:sp>
        <p:pic>
          <p:nvPicPr>
            <p:cNvPr id="12" name="Picture 11" descr="green-tick-circ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9187" y="2146115"/>
              <a:ext cx="540000" cy="540000"/>
            </a:xfrm>
            <a:prstGeom prst="rect">
              <a:avLst/>
            </a:prstGeom>
          </p:spPr>
        </p:pic>
      </p:grpSp>
      <p:sp>
        <p:nvSpPr>
          <p:cNvPr id="13" name="TextBox 12"/>
          <p:cNvSpPr txBox="1"/>
          <p:nvPr/>
        </p:nvSpPr>
        <p:spPr>
          <a:xfrm>
            <a:off x="457199" y="5122088"/>
            <a:ext cx="7971300" cy="548868"/>
          </a:xfrm>
          <a:prstGeom prst="rect">
            <a:avLst/>
          </a:prstGeom>
          <a:noFill/>
        </p:spPr>
        <p:txBody>
          <a:bodyPr wrap="square" rtlCol="0">
            <a:spAutoFit/>
          </a:bodyPr>
          <a:lstStyle/>
          <a:p>
            <a:pPr algn="r" rtl="0"/>
            <a:r>
              <a:rPr lang="fr-FR" sz="1400" b="0" i="1" u="none" baseline="0" dirty="0">
                <a:latin typeface="Tahoma"/>
                <a:cs typeface="Tahoma"/>
              </a:rPr>
              <a:t>Standard minimum 1 de Sphère sur l'approvisionnement en eau et Indicateur clé 1, manuel p. </a:t>
            </a:r>
            <a:r>
              <a:rPr lang="fr-FR" sz="1400" b="0" i="1" u="none" baseline="0" dirty="0" smtClean="0">
                <a:latin typeface="Tahoma"/>
                <a:cs typeface="Tahoma"/>
              </a:rPr>
              <a:t>110</a:t>
            </a:r>
            <a:endParaRPr lang="fr-FR" sz="1400" b="0" i="1" u="none" baseline="0" dirty="0">
              <a:latin typeface="Tahoma"/>
              <a:cs typeface="Tahoma"/>
            </a:endParaRPr>
          </a:p>
          <a:p>
            <a:pPr algn="r" rtl="0">
              <a:spcBef>
                <a:spcPts val="800"/>
              </a:spcBef>
            </a:pPr>
            <a:r>
              <a:rPr lang="fr-FR" sz="900" b="0" i="1" u="none" baseline="0" dirty="0">
                <a:latin typeface="Tahoma"/>
                <a:cs typeface="Tahoma"/>
              </a:rPr>
              <a:t>© Robert Sylvie, de </a:t>
            </a:r>
            <a:r>
              <a:rPr lang="fr-FR" sz="900" b="0" i="1" u="none" baseline="0" dirty="0" err="1">
                <a:latin typeface="Tahoma"/>
                <a:cs typeface="Tahoma"/>
              </a:rPr>
              <a:t>Valon</a:t>
            </a:r>
            <a:r>
              <a:rPr lang="fr-FR" sz="900" b="0" i="1" u="none" baseline="0" dirty="0">
                <a:latin typeface="Tahoma"/>
                <a:cs typeface="Tahoma"/>
              </a:rPr>
              <a:t> Astrid 2014</a:t>
            </a:r>
            <a:endParaRPr lang="fr-FR" sz="900" i="1" dirty="0">
              <a:latin typeface="Tahoma"/>
              <a:cs typeface="Tahoma"/>
            </a:endParaRPr>
          </a:p>
        </p:txBody>
      </p:sp>
    </p:spTree>
    <p:extLst>
      <p:ext uri="{BB962C8B-B14F-4D97-AF65-F5344CB8AC3E}">
        <p14:creationId xmlns:p14="http://schemas.microsoft.com/office/powerpoint/2010/main" val="1336650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FR" b="1" i="0" u="none" baseline="0"/>
              <a:t>La structure du manuel</a:t>
            </a:r>
            <a:endParaRPr lang="fr-FR" dirty="0"/>
          </a:p>
        </p:txBody>
      </p:sp>
      <p:sp>
        <p:nvSpPr>
          <p:cNvPr id="3" name="Content Placeholder 2"/>
          <p:cNvSpPr>
            <a:spLocks noGrp="1"/>
          </p:cNvSpPr>
          <p:nvPr>
            <p:ph idx="1"/>
          </p:nvPr>
        </p:nvSpPr>
        <p:spPr>
          <a:xfrm>
            <a:off x="457200" y="1340442"/>
            <a:ext cx="3578484" cy="840415"/>
          </a:xfrm>
        </p:spPr>
        <p:txBody>
          <a:bodyPr/>
          <a:lstStyle/>
          <a:p>
            <a:pPr algn="l" rtl="0"/>
            <a:r>
              <a:rPr lang="fr-FR" b="0" i="0" u="none" baseline="0"/>
              <a:t>Principes mis en pratique :</a:t>
            </a:r>
            <a:r>
              <a:rPr lang="fr-FR"/>
              <a:t/>
            </a:r>
            <a:br>
              <a:rPr lang="fr-FR"/>
            </a:br>
            <a:r>
              <a:rPr lang="fr-FR" b="0" i="0" u="none" baseline="0"/>
              <a:t>Quatre chapitres techniques</a:t>
            </a:r>
            <a:endParaRPr lang="fr-FR" dirty="0"/>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b="0" i="0" u="none" baseline="0" dirty="0" smtClean="0"/>
              <a:t>Pack </a:t>
            </a:r>
            <a:r>
              <a:rPr lang="fr-FR" b="0" i="0" u="none" baseline="0" dirty="0"/>
              <a:t>de formation Sphère 2015</a:t>
            </a:r>
            <a:endParaRPr lang="fr-FR" dirty="0" smtClean="0"/>
          </a:p>
        </p:txBody>
      </p:sp>
      <p:sp>
        <p:nvSpPr>
          <p:cNvPr id="5" name="Content Placeholder 2"/>
          <p:cNvSpPr txBox="1">
            <a:spLocks/>
          </p:cNvSpPr>
          <p:nvPr/>
        </p:nvSpPr>
        <p:spPr>
          <a:xfrm rot="16200000">
            <a:off x="-988295" y="3721185"/>
            <a:ext cx="3578484" cy="497828"/>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rtl="0"/>
            <a:r>
              <a:rPr lang="fr-FR" b="0" i="0" u="none" baseline="0">
                <a:solidFill>
                  <a:schemeClr val="accent1"/>
                </a:solidFill>
              </a:rPr>
              <a:t>Droit de vivre dans la dignité</a:t>
            </a:r>
          </a:p>
        </p:txBody>
      </p:sp>
      <p:graphicFrame>
        <p:nvGraphicFramePr>
          <p:cNvPr id="6" name="Object 5"/>
          <p:cNvGraphicFramePr>
            <a:graphicFrameLocks noChangeAspect="1"/>
          </p:cNvGraphicFramePr>
          <p:nvPr>
            <p:extLst>
              <p:ext uri="{D42A27DB-BD31-4B8C-83A1-F6EECF244321}">
                <p14:modId xmlns:p14="http://schemas.microsoft.com/office/powerpoint/2010/main" val="572582503"/>
              </p:ext>
            </p:extLst>
          </p:nvPr>
        </p:nvGraphicFramePr>
        <p:xfrm>
          <a:off x="2799844" y="1346379"/>
          <a:ext cx="5935062" cy="4313400"/>
        </p:xfrm>
        <a:graphic>
          <a:graphicData uri="http://schemas.openxmlformats.org/presentationml/2006/ole">
            <mc:AlternateContent xmlns:mc="http://schemas.openxmlformats.org/markup-compatibility/2006">
              <mc:Choice xmlns:v="urn:schemas-microsoft-com:vml" Requires="v">
                <p:oleObj spid="_x0000_s2096" name="Document" r:id="rId5" imgW="6832600" imgH="4965700" progId="Word.Document.12">
                  <p:embed/>
                </p:oleObj>
              </mc:Choice>
              <mc:Fallback>
                <p:oleObj name="Document" r:id="rId5" imgW="6832600" imgH="4965700" progId="Word.Document.12">
                  <p:embed/>
                  <p:pic>
                    <p:nvPicPr>
                      <p:cNvPr id="0" name=""/>
                      <p:cNvPicPr/>
                      <p:nvPr/>
                    </p:nvPicPr>
                    <p:blipFill>
                      <a:blip r:embed="rId6"/>
                      <a:stretch>
                        <a:fillRect/>
                      </a:stretch>
                    </p:blipFill>
                    <p:spPr>
                      <a:xfrm>
                        <a:off x="2799844" y="1346379"/>
                        <a:ext cx="5935062" cy="4313400"/>
                      </a:xfrm>
                      <a:prstGeom prst="rect">
                        <a:avLst/>
                      </a:prstGeom>
                    </p:spPr>
                  </p:pic>
                </p:oleObj>
              </mc:Fallback>
            </mc:AlternateContent>
          </a:graphicData>
        </a:graphic>
      </p:graphicFrame>
    </p:spTree>
    <p:extLst>
      <p:ext uri="{BB962C8B-B14F-4D97-AF65-F5344CB8AC3E}">
        <p14:creationId xmlns:p14="http://schemas.microsoft.com/office/powerpoint/2010/main" val="29272984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GB" dirty="0" smtClean="0">
                <a:solidFill>
                  <a:prstClr val="white"/>
                </a:solidFill>
              </a:rPr>
              <a:t>Module A2 – </a:t>
            </a:r>
            <a:r>
              <a:rPr lang="en-GB" dirty="0" err="1" smtClean="0">
                <a:solidFill>
                  <a:prstClr val="white"/>
                </a:solidFill>
              </a:rPr>
              <a:t>Sphère</a:t>
            </a:r>
            <a:r>
              <a:rPr lang="en-GB" dirty="0" smtClean="0">
                <a:solidFill>
                  <a:prstClr val="white"/>
                </a:solidFill>
              </a:rPr>
              <a:t>: tour </a:t>
            </a:r>
            <a:r>
              <a:rPr lang="en-GB" dirty="0" err="1" smtClean="0">
                <a:solidFill>
                  <a:prstClr val="white"/>
                </a:solidFill>
              </a:rPr>
              <a:t>d’horizon</a:t>
            </a:r>
            <a:r>
              <a:rPr lang="en-GB" dirty="0" smtClean="0">
                <a:solidFill>
                  <a:prstClr val="white"/>
                </a:solidFill>
              </a:rPr>
              <a:t> plus </a:t>
            </a:r>
            <a:r>
              <a:rPr lang="en-GB" dirty="0" err="1" smtClean="0">
                <a:solidFill>
                  <a:prstClr val="white"/>
                </a:solidFill>
              </a:rPr>
              <a:t>approfondi</a:t>
            </a:r>
            <a:endParaRPr lang="en-GB" dirty="0" smtClean="0">
              <a:solidFill>
                <a:prstClr val="white"/>
              </a:solidFill>
            </a:endParaRPr>
          </a:p>
          <a:p>
            <a:r>
              <a:rPr lang="en-GB" dirty="0" smtClean="0">
                <a:solidFill>
                  <a:prstClr val="white"/>
                </a:solidFill>
              </a:rPr>
              <a:t>Pack de formation </a:t>
            </a:r>
            <a:r>
              <a:rPr lang="en-GB" dirty="0" err="1" smtClean="0">
                <a:solidFill>
                  <a:prstClr val="white"/>
                </a:solidFill>
              </a:rPr>
              <a:t>Sphère</a:t>
            </a:r>
            <a:r>
              <a:rPr lang="en-GB" dirty="0" smtClean="0">
                <a:solidFill>
                  <a:prstClr val="white"/>
                </a:solidFill>
              </a:rPr>
              <a:t> 2015</a:t>
            </a:r>
          </a:p>
        </p:txBody>
      </p:sp>
      <p:sp>
        <p:nvSpPr>
          <p:cNvPr id="5" name="Title 1"/>
          <p:cNvSpPr>
            <a:spLocks noGrp="1"/>
          </p:cNvSpPr>
          <p:nvPr>
            <p:ph type="title"/>
          </p:nvPr>
        </p:nvSpPr>
        <p:spPr>
          <a:xfrm>
            <a:off x="457201" y="0"/>
            <a:ext cx="7679604" cy="1081760"/>
          </a:xfrm>
        </p:spPr>
        <p:txBody>
          <a:bodyPr/>
          <a:lstStyle/>
          <a:p>
            <a:r>
              <a:rPr lang="en-GB" dirty="0" smtClean="0"/>
              <a:t>Le </a:t>
            </a:r>
            <a:r>
              <a:rPr lang="en-GB" dirty="0" err="1" smtClean="0"/>
              <a:t>Projet</a:t>
            </a:r>
            <a:r>
              <a:rPr lang="en-GB" dirty="0" smtClean="0"/>
              <a:t> </a:t>
            </a:r>
            <a:r>
              <a:rPr lang="en-GB" dirty="0" err="1" smtClean="0"/>
              <a:t>Sphère</a:t>
            </a:r>
            <a:endParaRPr lang="en-GB" dirty="0"/>
          </a:p>
        </p:txBody>
      </p:sp>
      <p:pic>
        <p:nvPicPr>
          <p:cNvPr id="7" name="Picture 6" descr="standards.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122201" y="60004"/>
            <a:ext cx="1031799" cy="900000"/>
          </a:xfrm>
          <a:prstGeom prst="rect">
            <a:avLst/>
          </a:prstGeom>
        </p:spPr>
      </p:pic>
      <p:graphicFrame>
        <p:nvGraphicFramePr>
          <p:cNvPr id="3" name="Object 2"/>
          <p:cNvGraphicFramePr>
            <a:graphicFrameLocks noChangeAspect="1"/>
          </p:cNvGraphicFramePr>
          <p:nvPr>
            <p:extLst/>
          </p:nvPr>
        </p:nvGraphicFramePr>
        <p:xfrm>
          <a:off x="1516062" y="1284288"/>
          <a:ext cx="6390017" cy="4483466"/>
        </p:xfrm>
        <a:graphic>
          <a:graphicData uri="http://schemas.openxmlformats.org/presentationml/2006/ole">
            <mc:AlternateContent xmlns:mc="http://schemas.openxmlformats.org/markup-compatibility/2006">
              <mc:Choice xmlns:v="urn:schemas-microsoft-com:vml" Requires="v">
                <p:oleObj spid="_x0000_s3075" name="Document" r:id="rId6" imgW="6113774" imgH="4289968" progId="Word.Document.12">
                  <p:embed/>
                </p:oleObj>
              </mc:Choice>
              <mc:Fallback>
                <p:oleObj name="Document" r:id="rId6" imgW="6113774" imgH="4289968" progId="Word.Document.12">
                  <p:embed/>
                  <p:pic>
                    <p:nvPicPr>
                      <p:cNvPr id="0" name=""/>
                      <p:cNvPicPr/>
                      <p:nvPr/>
                    </p:nvPicPr>
                    <p:blipFill>
                      <a:blip r:embed="rId7"/>
                      <a:stretch>
                        <a:fillRect/>
                      </a:stretch>
                    </p:blipFill>
                    <p:spPr>
                      <a:xfrm>
                        <a:off x="1516062" y="1284288"/>
                        <a:ext cx="6390017" cy="4483466"/>
                      </a:xfrm>
                      <a:prstGeom prst="rect">
                        <a:avLst/>
                      </a:prstGeom>
                    </p:spPr>
                  </p:pic>
                </p:oleObj>
              </mc:Fallback>
            </mc:AlternateContent>
          </a:graphicData>
        </a:graphic>
      </p:graphicFrame>
    </p:spTree>
    <p:extLst>
      <p:ext uri="{BB962C8B-B14F-4D97-AF65-F5344CB8AC3E}">
        <p14:creationId xmlns:p14="http://schemas.microsoft.com/office/powerpoint/2010/main" val="7476030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NOUVEAUTE : La </a:t>
            </a:r>
            <a:r>
              <a:rPr lang="en-US" dirty="0" err="1" smtClean="0"/>
              <a:t>Norme</a:t>
            </a:r>
            <a:r>
              <a:rPr lang="en-US" dirty="0" smtClean="0"/>
              <a:t> </a:t>
            </a:r>
            <a:r>
              <a:rPr lang="en-US" dirty="0" err="1" smtClean="0"/>
              <a:t>Humanitaire</a:t>
            </a:r>
            <a:r>
              <a:rPr lang="en-US" dirty="0" smtClean="0"/>
              <a:t> </a:t>
            </a:r>
            <a:r>
              <a:rPr lang="en-US" dirty="0" err="1" smtClean="0"/>
              <a:t>Fondamentale</a:t>
            </a:r>
            <a:endParaRPr lang="en-GB" dirty="0"/>
          </a:p>
        </p:txBody>
      </p:sp>
      <p:sp>
        <p:nvSpPr>
          <p:cNvPr id="4" name="Text Placeholder 3"/>
          <p:cNvSpPr>
            <a:spLocks noGrp="1"/>
          </p:cNvSpPr>
          <p:nvPr>
            <p:ph type="body" idx="4294967295"/>
          </p:nvPr>
        </p:nvSpPr>
        <p:spPr>
          <a:xfrm>
            <a:off x="457201" y="1754659"/>
            <a:ext cx="4183062" cy="3622204"/>
          </a:xfrm>
        </p:spPr>
        <p:txBody>
          <a:bodyPr/>
          <a:lstStyle/>
          <a:p>
            <a:pPr marL="257168" indent="-257168">
              <a:buFontTx/>
              <a:buChar char="-"/>
            </a:pPr>
            <a:r>
              <a:rPr lang="en-US" sz="1650" b="0" dirty="0" err="1" smtClean="0"/>
              <a:t>Reflète</a:t>
            </a:r>
            <a:r>
              <a:rPr lang="en-US" sz="1650" b="0" dirty="0" smtClean="0"/>
              <a:t> </a:t>
            </a:r>
            <a:r>
              <a:rPr lang="en-US" sz="1650" b="0" dirty="0" err="1" smtClean="0"/>
              <a:t>l’harmonisation</a:t>
            </a:r>
            <a:r>
              <a:rPr lang="en-US" sz="1650" b="0" dirty="0" smtClean="0"/>
              <a:t> des standards </a:t>
            </a:r>
            <a:r>
              <a:rPr lang="en-US" sz="1650" b="0" dirty="0" err="1" smtClean="0"/>
              <a:t>essentiels</a:t>
            </a:r>
            <a:r>
              <a:rPr lang="en-US" sz="1650" b="0" dirty="0" smtClean="0"/>
              <a:t> de </a:t>
            </a:r>
            <a:r>
              <a:rPr lang="en-US" sz="1650" b="0" dirty="0" err="1" smtClean="0"/>
              <a:t>Sphère</a:t>
            </a:r>
            <a:r>
              <a:rPr lang="en-US" sz="1650" b="0" dirty="0" smtClean="0"/>
              <a:t>, </a:t>
            </a:r>
            <a:r>
              <a:rPr lang="en-US" sz="1650" dirty="0" smtClean="0"/>
              <a:t>la </a:t>
            </a:r>
            <a:r>
              <a:rPr lang="en-US" sz="1650" dirty="0" err="1" smtClean="0"/>
              <a:t>Norme</a:t>
            </a:r>
            <a:r>
              <a:rPr lang="en-US" sz="1650" dirty="0" smtClean="0"/>
              <a:t> HAP, de People in Aid et du </a:t>
            </a:r>
            <a:r>
              <a:rPr lang="en-US" sz="1650" dirty="0" err="1" smtClean="0"/>
              <a:t>Groupe</a:t>
            </a:r>
            <a:r>
              <a:rPr lang="en-US" sz="1650" dirty="0" smtClean="0"/>
              <a:t> URD/</a:t>
            </a:r>
            <a:r>
              <a:rPr lang="en-US" sz="1650" dirty="0" err="1" smtClean="0"/>
              <a:t>Compas</a:t>
            </a:r>
            <a:r>
              <a:rPr lang="en-US" sz="1650" dirty="0" smtClean="0"/>
              <a:t> </a:t>
            </a:r>
            <a:r>
              <a:rPr lang="en-US" sz="1650" dirty="0" err="1" smtClean="0"/>
              <a:t>Qualité</a:t>
            </a:r>
            <a:endParaRPr lang="en-US" sz="1650" b="0" dirty="0"/>
          </a:p>
          <a:p>
            <a:pPr marL="257168" indent="-257168">
              <a:buFontTx/>
              <a:buChar char="-"/>
            </a:pPr>
            <a:r>
              <a:rPr lang="en-US" sz="1650" b="0" dirty="0" err="1" smtClean="0"/>
              <a:t>Simplifie</a:t>
            </a:r>
            <a:r>
              <a:rPr lang="en-US" sz="1650" b="0" dirty="0" smtClean="0"/>
              <a:t> et rationalize les engagements </a:t>
            </a:r>
            <a:r>
              <a:rPr lang="en-US" sz="1650" b="0" dirty="0" err="1" smtClean="0"/>
              <a:t>fondamentaux</a:t>
            </a:r>
            <a:r>
              <a:rPr lang="en-US" sz="1650" b="0" dirty="0" smtClean="0"/>
              <a:t> pour les </a:t>
            </a:r>
            <a:r>
              <a:rPr lang="en-US" sz="1650" b="0" dirty="0" err="1" smtClean="0"/>
              <a:t>organisations</a:t>
            </a:r>
            <a:endParaRPr lang="en-US" sz="1650" b="0" dirty="0"/>
          </a:p>
          <a:p>
            <a:r>
              <a:rPr lang="en-US" sz="1650" b="0" dirty="0"/>
              <a:t>-  </a:t>
            </a:r>
            <a:r>
              <a:rPr lang="en-US" sz="1650" b="0" dirty="0" err="1" smtClean="0"/>
              <a:t>Va</a:t>
            </a:r>
            <a:r>
              <a:rPr lang="en-US" sz="1650" b="0" dirty="0" smtClean="0"/>
              <a:t> </a:t>
            </a:r>
            <a:r>
              <a:rPr lang="en-US" sz="1650" b="0" dirty="0" err="1" smtClean="0"/>
              <a:t>remplacer</a:t>
            </a:r>
            <a:r>
              <a:rPr lang="en-US" sz="1650" b="0" dirty="0" smtClean="0"/>
              <a:t> les standards </a:t>
            </a:r>
            <a:r>
              <a:rPr lang="en-US" sz="1650" b="0" dirty="0" err="1" smtClean="0"/>
              <a:t>essentiels</a:t>
            </a:r>
            <a:r>
              <a:rPr lang="en-US" sz="1650" b="0" dirty="0" smtClean="0"/>
              <a:t> de      </a:t>
            </a:r>
            <a:r>
              <a:rPr lang="en-US" sz="1650" b="0" dirty="0" err="1" smtClean="0"/>
              <a:t>Sphère</a:t>
            </a:r>
            <a:endParaRPr lang="en-US" sz="1650" b="0" dirty="0"/>
          </a:p>
          <a:p>
            <a:pPr marL="257168" indent="-257168">
              <a:buFontTx/>
              <a:buChar char="-"/>
            </a:pPr>
            <a:r>
              <a:rPr lang="en-US" sz="1650" b="0" dirty="0" err="1" smtClean="0"/>
              <a:t>Lancée</a:t>
            </a:r>
            <a:r>
              <a:rPr lang="en-US" sz="1650" b="0" dirty="0" smtClean="0"/>
              <a:t> en </a:t>
            </a:r>
            <a:r>
              <a:rPr lang="en-US" sz="1650" b="0" dirty="0" err="1" smtClean="0"/>
              <a:t>décembre</a:t>
            </a:r>
            <a:r>
              <a:rPr lang="en-US" sz="1650" b="0" dirty="0" smtClean="0"/>
              <a:t> 2014</a:t>
            </a:r>
            <a:endParaRPr lang="en-US" sz="1650" b="0" dirty="0"/>
          </a:p>
          <a:p>
            <a:pPr marL="257168" indent="-257168">
              <a:buFontTx/>
              <a:buChar char="-"/>
            </a:pPr>
            <a:r>
              <a:rPr lang="en-US" sz="1650" b="0" dirty="0" smtClean="0"/>
              <a:t>Les notes </a:t>
            </a:r>
            <a:r>
              <a:rPr lang="en-US" sz="1650" b="0" dirty="0" err="1" smtClean="0"/>
              <a:t>d’orientation</a:t>
            </a:r>
            <a:r>
              <a:rPr lang="en-US" sz="1650" b="0" dirty="0" smtClean="0"/>
              <a:t> et </a:t>
            </a:r>
            <a:r>
              <a:rPr lang="en-US" sz="1650" dirty="0" smtClean="0"/>
              <a:t>les </a:t>
            </a:r>
            <a:r>
              <a:rPr lang="en-US" sz="1650" dirty="0" err="1" smtClean="0"/>
              <a:t>indicateurs</a:t>
            </a:r>
            <a:r>
              <a:rPr lang="en-US" sz="1650" dirty="0" smtClean="0"/>
              <a:t> </a:t>
            </a:r>
            <a:r>
              <a:rPr lang="en-US" sz="1650" dirty="0" err="1" smtClean="0"/>
              <a:t>viennent</a:t>
            </a:r>
            <a:r>
              <a:rPr lang="en-US" sz="1650" dirty="0" smtClean="0"/>
              <a:t> d’être </a:t>
            </a:r>
            <a:r>
              <a:rPr lang="en-US" sz="1650" dirty="0" err="1" smtClean="0"/>
              <a:t>élaborés</a:t>
            </a:r>
            <a:r>
              <a:rPr lang="en-US" sz="1650" dirty="0" smtClean="0"/>
              <a:t> et </a:t>
            </a:r>
            <a:r>
              <a:rPr lang="en-US" sz="1650" dirty="0" err="1" smtClean="0"/>
              <a:t>vont</a:t>
            </a:r>
            <a:r>
              <a:rPr lang="en-US" sz="1650" dirty="0" smtClean="0"/>
              <a:t> </a:t>
            </a:r>
            <a:r>
              <a:rPr lang="en-US" sz="1650" dirty="0" err="1" smtClean="0"/>
              <a:t>être</a:t>
            </a:r>
            <a:r>
              <a:rPr lang="en-US" sz="1650" dirty="0" smtClean="0"/>
              <a:t> </a:t>
            </a:r>
            <a:r>
              <a:rPr lang="en-US" sz="1650" smtClean="0"/>
              <a:t>diffusés</a:t>
            </a:r>
            <a:r>
              <a:rPr lang="en-US" sz="1650" dirty="0" smtClean="0"/>
              <a:t> </a:t>
            </a:r>
            <a:r>
              <a:rPr lang="en-US" sz="1650" dirty="0" smtClean="0"/>
              <a:t>en </a:t>
            </a:r>
            <a:r>
              <a:rPr lang="en-US" sz="1650" dirty="0" err="1" smtClean="0"/>
              <a:t>vue</a:t>
            </a:r>
            <a:r>
              <a:rPr lang="en-US" sz="1650" dirty="0" smtClean="0"/>
              <a:t> d’être </a:t>
            </a:r>
            <a:r>
              <a:rPr lang="en-US" sz="1650" dirty="0" err="1" smtClean="0"/>
              <a:t>testés</a:t>
            </a:r>
            <a:endParaRPr lang="en-US" sz="1650" b="0" dirty="0"/>
          </a:p>
          <a:p>
            <a:pPr marL="257168" indent="-257168">
              <a:buFontTx/>
              <a:buChar char="-"/>
            </a:pPr>
            <a:endParaRPr lang="en-US" sz="1650" b="0" dirty="0"/>
          </a:p>
          <a:p>
            <a:pPr marL="257168" indent="-257168">
              <a:buFontTx/>
              <a:buChar char="-"/>
            </a:pPr>
            <a:endParaRPr lang="en-GB" sz="1650" b="0"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62375" y="1302891"/>
            <a:ext cx="4468605" cy="4468605"/>
          </a:xfrm>
        </p:spPr>
      </p:pic>
    </p:spTree>
    <p:extLst>
      <p:ext uri="{BB962C8B-B14F-4D97-AF65-F5344CB8AC3E}">
        <p14:creationId xmlns:p14="http://schemas.microsoft.com/office/powerpoint/2010/main" val="3247874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lgn="l" rtl="0"/>
            <a:r>
              <a:rPr lang="fr-FR" b="0" i="0" u="none" baseline="0" dirty="0"/>
              <a:t>Module A1 – Sphère : tour d'horizon</a:t>
            </a:r>
          </a:p>
          <a:p>
            <a:pPr algn="l" rtl="0"/>
            <a:r>
              <a:rPr lang="fr-FR" b="0" i="0" u="none" baseline="0" dirty="0" smtClean="0"/>
              <a:t>Pack </a:t>
            </a:r>
            <a:r>
              <a:rPr lang="fr-FR" b="0" i="0" u="none" baseline="0" dirty="0"/>
              <a:t>de formation Sphère 2015</a:t>
            </a:r>
          </a:p>
        </p:txBody>
      </p:sp>
      <p:pic>
        <p:nvPicPr>
          <p:cNvPr id="2" name="Picture 1" descr="cartoon-collage-frenc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199" y="225326"/>
            <a:ext cx="8398857" cy="5711223"/>
          </a:xfrm>
          <a:prstGeom prst="rect">
            <a:avLst/>
          </a:prstGeom>
        </p:spPr>
      </p:pic>
    </p:spTree>
    <p:extLst>
      <p:ext uri="{BB962C8B-B14F-4D97-AF65-F5344CB8AC3E}">
        <p14:creationId xmlns:p14="http://schemas.microsoft.com/office/powerpoint/2010/main" val="25363056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FR" b="1" i="0" u="none" baseline="0"/>
              <a:t>En bref...</a:t>
            </a:r>
            <a:endParaRPr lang="fr-FR" dirty="0"/>
          </a:p>
        </p:txBody>
      </p:sp>
      <p:sp>
        <p:nvSpPr>
          <p:cNvPr id="3" name="Content Placeholder 2"/>
          <p:cNvSpPr>
            <a:spLocks noGrp="1"/>
          </p:cNvSpPr>
          <p:nvPr>
            <p:ph idx="1"/>
          </p:nvPr>
        </p:nvSpPr>
        <p:spPr/>
        <p:txBody>
          <a:bodyPr/>
          <a:lstStyle/>
          <a:p>
            <a:pPr lvl="1" algn="l" rtl="0">
              <a:spcBef>
                <a:spcPts val="2000"/>
              </a:spcBef>
            </a:pPr>
            <a:r>
              <a:rPr lang="fr-FR" b="0" i="0" u="none" baseline="0" dirty="0"/>
              <a:t>Le manuel Sphère affirme la primauté des principes humanitaires.</a:t>
            </a:r>
          </a:p>
          <a:p>
            <a:pPr lvl="1" algn="l" rtl="0">
              <a:spcBef>
                <a:spcPts val="2000"/>
              </a:spcBef>
            </a:pPr>
            <a:r>
              <a:rPr lang="fr-FR" b="0" i="0" u="none" baseline="0" dirty="0"/>
              <a:t>Le manuel Sphère met les droits des populations touchées par une catastrophe </a:t>
            </a:r>
            <a:r>
              <a:rPr lang="fr-FR" b="0" i="0" u="none" baseline="0" dirty="0" smtClean="0"/>
              <a:t>à </a:t>
            </a:r>
            <a:r>
              <a:rPr lang="fr-FR" b="0" i="0" u="none" baseline="0" dirty="0"/>
              <a:t>vivre dans la dignité, à recevoir une assistance et à la </a:t>
            </a:r>
            <a:r>
              <a:rPr lang="fr-FR" b="0" i="0" u="none" baseline="0" dirty="0" smtClean="0"/>
              <a:t>protection </a:t>
            </a:r>
            <a:r>
              <a:rPr lang="fr-FR" b="0" i="0" u="none" baseline="0" dirty="0"/>
              <a:t>au cœur </a:t>
            </a:r>
            <a:r>
              <a:rPr lang="fr-FR" b="0" i="0" u="none" baseline="0" dirty="0" smtClean="0"/>
              <a:t>même de </a:t>
            </a:r>
            <a:r>
              <a:rPr lang="fr-FR" b="0" i="0" u="none" baseline="0" dirty="0"/>
              <a:t>l'intervention humanitaire.</a:t>
            </a:r>
          </a:p>
          <a:p>
            <a:pPr lvl="1" algn="l" rtl="0">
              <a:spcBef>
                <a:spcPts val="2000"/>
              </a:spcBef>
            </a:pPr>
            <a:r>
              <a:rPr lang="fr-FR" b="0" i="0" u="none" baseline="0" dirty="0"/>
              <a:t>Le Projet Sphère et son manuel </a:t>
            </a:r>
            <a:r>
              <a:rPr lang="fr-FR" b="0" i="0" u="none" baseline="0" dirty="0" smtClean="0"/>
              <a:t>aident </a:t>
            </a:r>
            <a:r>
              <a:rPr lang="fr-FR" b="0" i="0" u="none" baseline="0" dirty="0"/>
              <a:t>à </a:t>
            </a:r>
            <a:r>
              <a:rPr lang="fr-FR" b="0" i="0" u="none" baseline="0" dirty="0" smtClean="0"/>
              <a:t>équiper </a:t>
            </a:r>
            <a:r>
              <a:rPr lang="fr-FR" b="0" i="0" u="none" baseline="0" dirty="0"/>
              <a:t>les acteurs humanitaires pour qu'ils tendent continuellement vers plus de qualité et une redevabilité accrue dans l'intervention humanitaire.</a:t>
            </a:r>
          </a:p>
          <a:p>
            <a:pPr lvl="1" algn="l" rtl="0">
              <a:spcBef>
                <a:spcPts val="2000"/>
              </a:spcBef>
            </a:pPr>
            <a:r>
              <a:rPr lang="fr-FR" b="0" i="0" u="none" baseline="0" dirty="0"/>
              <a:t>Le Projet Sphère est un vaste projet en collaboration.</a:t>
            </a:r>
            <a:endParaRPr lang="fr-FR" dirty="0"/>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dirty="0" smtClean="0"/>
              <a:t>Pack</a:t>
            </a:r>
            <a:r>
              <a:rPr lang="fr-FR" b="0" i="0" u="none" baseline="0" dirty="0" smtClean="0"/>
              <a:t> </a:t>
            </a:r>
            <a:r>
              <a:rPr lang="fr-FR" b="0" i="0" u="none" baseline="0" dirty="0"/>
              <a:t>de formation Sphère 2015</a:t>
            </a:r>
            <a:endParaRPr lang="fr-FR" dirty="0" smtClean="0"/>
          </a:p>
        </p:txBody>
      </p:sp>
    </p:spTree>
    <p:extLst>
      <p:ext uri="{BB962C8B-B14F-4D97-AF65-F5344CB8AC3E}">
        <p14:creationId xmlns:p14="http://schemas.microsoft.com/office/powerpoint/2010/main" val="35864008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FR" b="1" i="0" u="none" baseline="0"/>
              <a:t>N'oubliez pas !</a:t>
            </a:r>
            <a:endParaRPr lang="fr-FR" dirty="0"/>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b="0" i="0" u="none" baseline="0" dirty="0" smtClean="0"/>
              <a:t>Pack </a:t>
            </a:r>
            <a:r>
              <a:rPr lang="fr-FR" b="0" i="0" u="none" baseline="0" dirty="0"/>
              <a:t>de formation Sphère 2015</a:t>
            </a:r>
            <a:endParaRPr lang="fr-FR" dirty="0" smtClean="0"/>
          </a:p>
        </p:txBody>
      </p:sp>
      <p:pic>
        <p:nvPicPr>
          <p:cNvPr id="5" name="Picture 4" descr="Remember-cartoon-Fren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972" y="1197222"/>
            <a:ext cx="7615902" cy="4747246"/>
          </a:xfrm>
          <a:prstGeom prst="rect">
            <a:avLst/>
          </a:prstGeom>
        </p:spPr>
      </p:pic>
    </p:spTree>
    <p:extLst>
      <p:ext uri="{BB962C8B-B14F-4D97-AF65-F5344CB8AC3E}">
        <p14:creationId xmlns:p14="http://schemas.microsoft.com/office/powerpoint/2010/main" val="8239291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hart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0441" y="66343"/>
            <a:ext cx="1031799" cy="900000"/>
          </a:xfrm>
          <a:prstGeom prst="rect">
            <a:avLst/>
          </a:prstGeom>
        </p:spPr>
      </p:pic>
      <p:sp>
        <p:nvSpPr>
          <p:cNvPr id="5" name="Title 4"/>
          <p:cNvSpPr>
            <a:spLocks noGrp="1"/>
          </p:cNvSpPr>
          <p:nvPr>
            <p:ph type="title"/>
          </p:nvPr>
        </p:nvSpPr>
        <p:spPr/>
        <p:txBody>
          <a:bodyPr/>
          <a:lstStyle/>
          <a:p>
            <a:pPr algn="l" rtl="0"/>
            <a:r>
              <a:rPr lang="fr-FR" sz="2000" b="1" i="0" u="none" baseline="0" dirty="0"/>
              <a:t>Toutes les personnes touchées par une </a:t>
            </a:r>
            <a:r>
              <a:rPr lang="fr-FR" sz="2000" b="1" i="0" u="none" baseline="0" dirty="0" smtClean="0"/>
              <a:t>catastrophe </a:t>
            </a:r>
            <a:r>
              <a:rPr lang="fr-FR" sz="2000" b="1" i="0" u="none" baseline="0" dirty="0"/>
              <a:t>ou un conflit armé ont </a:t>
            </a:r>
            <a:r>
              <a:rPr lang="fr-FR" sz="2000" b="1" i="0" u="none" baseline="0" dirty="0" smtClean="0"/>
              <a:t>le </a:t>
            </a:r>
            <a:r>
              <a:rPr lang="fr-FR" sz="2000" b="1" i="0" u="none" baseline="0" dirty="0"/>
              <a:t>droit de recevoir une aide </a:t>
            </a:r>
            <a:r>
              <a:rPr lang="fr-FR" sz="2000" b="1" i="0" u="none" baseline="0" dirty="0" smtClean="0"/>
              <a:t>humanitaire</a:t>
            </a:r>
            <a:endParaRPr lang="fr-FR" sz="2000" dirty="0"/>
          </a:p>
        </p:txBody>
      </p:sp>
      <p:sp>
        <p:nvSpPr>
          <p:cNvPr id="6" name="Content Placeholder 5"/>
          <p:cNvSpPr>
            <a:spLocks noGrp="1"/>
          </p:cNvSpPr>
          <p:nvPr>
            <p:ph idx="1"/>
          </p:nvPr>
        </p:nvSpPr>
        <p:spPr>
          <a:xfrm>
            <a:off x="6250676" y="5857799"/>
            <a:ext cx="2671603" cy="402940"/>
          </a:xfrm>
        </p:spPr>
        <p:txBody>
          <a:bodyPr/>
          <a:lstStyle/>
          <a:p>
            <a:pPr algn="r" rtl="0"/>
            <a:r>
              <a:rPr lang="fr-FR" sz="900" b="0" i="1" u="none" baseline="0"/>
              <a:t>La Charte humanitaire, le manuel Sphère</a:t>
            </a:r>
          </a:p>
          <a:p>
            <a:pPr algn="r" rtl="0"/>
            <a:r>
              <a:rPr lang="fr-FR" sz="900" smtClean="0"/>
              <a:t>ProjetSphere.org/CharteHumanitaire</a:t>
            </a:r>
            <a:endParaRPr lang="fr-FR" sz="900" b="0" i="0" u="none" baseline="0"/>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b="0" i="0" u="none" baseline="0" dirty="0" smtClean="0"/>
              <a:t>Pack </a:t>
            </a:r>
            <a:r>
              <a:rPr lang="fr-FR" b="0" i="0" u="none" baseline="0" dirty="0"/>
              <a:t>de formation Sphère 2015</a:t>
            </a:r>
          </a:p>
        </p:txBody>
      </p:sp>
      <p:pic>
        <p:nvPicPr>
          <p:cNvPr id="7" name="Picture 6" descr="McMillan_A6_Frenc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4214" y="1200573"/>
            <a:ext cx="6590369" cy="4675090"/>
          </a:xfrm>
          <a:prstGeom prst="rect">
            <a:avLst/>
          </a:prstGeom>
        </p:spPr>
      </p:pic>
    </p:spTree>
    <p:extLst>
      <p:ext uri="{BB962C8B-B14F-4D97-AF65-F5344CB8AC3E}">
        <p14:creationId xmlns:p14="http://schemas.microsoft.com/office/powerpoint/2010/main" val="10312996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hart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0441" y="66343"/>
            <a:ext cx="1031799" cy="900000"/>
          </a:xfrm>
          <a:prstGeom prst="rect">
            <a:avLst/>
          </a:prstGeom>
        </p:spPr>
      </p:pic>
      <p:sp>
        <p:nvSpPr>
          <p:cNvPr id="5" name="Title 4"/>
          <p:cNvSpPr>
            <a:spLocks noGrp="1"/>
          </p:cNvSpPr>
          <p:nvPr>
            <p:ph type="title"/>
          </p:nvPr>
        </p:nvSpPr>
        <p:spPr>
          <a:xfrm>
            <a:off x="457201" y="0"/>
            <a:ext cx="8013354" cy="1081760"/>
          </a:xfrm>
        </p:spPr>
        <p:txBody>
          <a:bodyPr/>
          <a:lstStyle/>
          <a:p>
            <a:pPr algn="l" rtl="0"/>
            <a:r>
              <a:rPr lang="fr-FR" sz="1600" b="1" i="0" u="none" spc="-30" baseline="0" dirty="0"/>
              <a:t>Toutes les personnes touchées par une catastrophe </a:t>
            </a:r>
            <a:r>
              <a:rPr lang="fr-FR" sz="1600" b="1" i="0" u="none" spc="-30" baseline="0" dirty="0" smtClean="0"/>
              <a:t>ou</a:t>
            </a:r>
            <a:r>
              <a:rPr lang="fr-FR" sz="1600" spc="-30" dirty="0"/>
              <a:t> </a:t>
            </a:r>
            <a:r>
              <a:rPr lang="fr-FR" sz="1600" b="1" i="0" u="none" spc="-30" baseline="0" dirty="0" smtClean="0"/>
              <a:t>un </a:t>
            </a:r>
            <a:r>
              <a:rPr lang="fr-FR" sz="1600" b="1" i="0" u="none" spc="-30" baseline="0" dirty="0"/>
              <a:t>conflit armé – femmes </a:t>
            </a:r>
            <a:r>
              <a:rPr lang="fr-FR" sz="1600" b="1" i="0" u="none" spc="-30" baseline="0" dirty="0" smtClean="0"/>
              <a:t>ou </a:t>
            </a:r>
            <a:r>
              <a:rPr lang="fr-FR" sz="1600" b="1" i="0" u="none" spc="-30" baseline="0" dirty="0"/>
              <a:t>hommes, </a:t>
            </a:r>
            <a:r>
              <a:rPr lang="fr-FR" sz="1600" b="1" i="0" u="none" spc="-30" baseline="0" dirty="0" smtClean="0"/>
              <a:t>filles ou garçons – </a:t>
            </a:r>
            <a:r>
              <a:rPr lang="fr-FR" sz="1600" b="1" i="0" u="none" spc="-30" baseline="0" dirty="0"/>
              <a:t>ont le droit de vivre dans la </a:t>
            </a:r>
            <a:r>
              <a:rPr lang="fr-FR" sz="1600" b="1" i="0" u="none" spc="-30" baseline="0" dirty="0" smtClean="0"/>
              <a:t>dignité</a:t>
            </a:r>
            <a:endParaRPr lang="fr-FR" sz="1600" b="1" i="0" u="none" spc="-30" baseline="0" dirty="0"/>
          </a:p>
        </p:txBody>
      </p:sp>
      <p:sp>
        <p:nvSpPr>
          <p:cNvPr id="6" name="Content Placeholder 5"/>
          <p:cNvSpPr>
            <a:spLocks noGrp="1"/>
          </p:cNvSpPr>
          <p:nvPr>
            <p:ph idx="1"/>
          </p:nvPr>
        </p:nvSpPr>
        <p:spPr>
          <a:xfrm>
            <a:off x="6250676" y="5857799"/>
            <a:ext cx="2671603" cy="402940"/>
          </a:xfrm>
        </p:spPr>
        <p:txBody>
          <a:bodyPr/>
          <a:lstStyle/>
          <a:p>
            <a:pPr algn="r" rtl="0"/>
            <a:r>
              <a:rPr lang="fr-FR" sz="900" b="0" i="1" u="none" baseline="0" dirty="0"/>
              <a:t>La Charte humanitaire, le manuel Sphère</a:t>
            </a:r>
          </a:p>
          <a:p>
            <a:pPr algn="r"/>
            <a:r>
              <a:rPr lang="fr-FR" sz="900" dirty="0"/>
              <a:t>ProjetSphere.org/</a:t>
            </a:r>
            <a:r>
              <a:rPr lang="fr-FR" sz="900" dirty="0" err="1"/>
              <a:t>CharteHumanitaire</a:t>
            </a:r>
            <a:endParaRPr lang="fr-FR" sz="900" dirty="0"/>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b="0" i="0" u="none" baseline="0" dirty="0" smtClean="0"/>
              <a:t>Pack </a:t>
            </a:r>
            <a:r>
              <a:rPr lang="fr-FR" b="0" i="0" u="none" baseline="0" dirty="0"/>
              <a:t>de formation Sphère 2015</a:t>
            </a:r>
          </a:p>
        </p:txBody>
      </p:sp>
      <p:pic>
        <p:nvPicPr>
          <p:cNvPr id="7" name="Picture 6" descr="Letouze_II_A6_Frenc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000" y="1174754"/>
            <a:ext cx="6699250" cy="4752328"/>
          </a:xfrm>
          <a:prstGeom prst="rect">
            <a:avLst/>
          </a:prstGeom>
        </p:spPr>
      </p:pic>
    </p:spTree>
    <p:extLst>
      <p:ext uri="{BB962C8B-B14F-4D97-AF65-F5344CB8AC3E}">
        <p14:creationId xmlns:p14="http://schemas.microsoft.com/office/powerpoint/2010/main" val="39170800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hart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0441" y="66343"/>
            <a:ext cx="1031799" cy="900000"/>
          </a:xfrm>
          <a:prstGeom prst="rect">
            <a:avLst/>
          </a:prstGeom>
        </p:spPr>
      </p:pic>
      <p:sp>
        <p:nvSpPr>
          <p:cNvPr id="5" name="Title 4"/>
          <p:cNvSpPr>
            <a:spLocks noGrp="1"/>
          </p:cNvSpPr>
          <p:nvPr>
            <p:ph type="title"/>
          </p:nvPr>
        </p:nvSpPr>
        <p:spPr>
          <a:xfrm>
            <a:off x="457202" y="0"/>
            <a:ext cx="7562684" cy="1081760"/>
          </a:xfrm>
        </p:spPr>
        <p:txBody>
          <a:bodyPr/>
          <a:lstStyle/>
          <a:p>
            <a:pPr algn="l" rtl="0"/>
            <a:r>
              <a:rPr lang="fr-FR" sz="2000" b="1" i="0" u="none" spc="-30" baseline="0" dirty="0"/>
              <a:t>La </a:t>
            </a:r>
            <a:r>
              <a:rPr lang="fr-FR" sz="2000" b="1" i="0" u="none" spc="-30" baseline="0" dirty="0" smtClean="0"/>
              <a:t>sécurité </a:t>
            </a:r>
            <a:r>
              <a:rPr lang="fr-FR" sz="2000" b="1" i="0" u="none" spc="-30" baseline="0" dirty="0"/>
              <a:t>des personnes en situation de </a:t>
            </a:r>
            <a:r>
              <a:rPr lang="fr-FR" sz="2000" b="1" i="0" u="none" spc="-30" baseline="0" dirty="0" smtClean="0"/>
              <a:t>catastrophe est au cœur des préoccupations humanitaires</a:t>
            </a:r>
            <a:endParaRPr lang="fr-FR" sz="2000" b="1" i="0" u="none" spc="-30" baseline="0" dirty="0"/>
          </a:p>
        </p:txBody>
      </p:sp>
      <p:sp>
        <p:nvSpPr>
          <p:cNvPr id="6" name="Content Placeholder 5"/>
          <p:cNvSpPr>
            <a:spLocks noGrp="1"/>
          </p:cNvSpPr>
          <p:nvPr>
            <p:ph idx="1"/>
          </p:nvPr>
        </p:nvSpPr>
        <p:spPr>
          <a:xfrm>
            <a:off x="6250676" y="5857799"/>
            <a:ext cx="2671603" cy="402940"/>
          </a:xfrm>
        </p:spPr>
        <p:txBody>
          <a:bodyPr/>
          <a:lstStyle/>
          <a:p>
            <a:pPr algn="r" rtl="0"/>
            <a:r>
              <a:rPr lang="fr-FR" sz="900" b="0" i="1" u="none" baseline="0" dirty="0"/>
              <a:t>La Charte humanitaire, le manuel Sphère</a:t>
            </a:r>
          </a:p>
          <a:p>
            <a:pPr algn="r"/>
            <a:r>
              <a:rPr lang="fr-FR" sz="900" dirty="0"/>
              <a:t>ProjetSphere.org/</a:t>
            </a:r>
            <a:r>
              <a:rPr lang="fr-FR" sz="900" dirty="0" err="1"/>
              <a:t>CharteHumanitaire</a:t>
            </a:r>
            <a:endParaRPr lang="fr-FR" sz="900" dirty="0"/>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dirty="0" smtClean="0"/>
              <a:t>Pack </a:t>
            </a:r>
            <a:r>
              <a:rPr lang="fr-FR" b="0" i="0" u="none" baseline="0" dirty="0" smtClean="0"/>
              <a:t>de </a:t>
            </a:r>
            <a:r>
              <a:rPr lang="fr-FR" b="0" i="0" u="none" baseline="0" dirty="0"/>
              <a:t>formation Sphère 2015</a:t>
            </a:r>
          </a:p>
        </p:txBody>
      </p:sp>
      <p:pic>
        <p:nvPicPr>
          <p:cNvPr id="3" name="Picture 2" descr="Bertuccioli.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4759" y="1287165"/>
            <a:ext cx="6411307" cy="4536000"/>
          </a:xfrm>
          <a:prstGeom prst="rect">
            <a:avLst/>
          </a:prstGeom>
        </p:spPr>
      </p:pic>
    </p:spTree>
    <p:extLst>
      <p:ext uri="{BB962C8B-B14F-4D97-AF65-F5344CB8AC3E}">
        <p14:creationId xmlns:p14="http://schemas.microsoft.com/office/powerpoint/2010/main" val="36737766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hart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0441" y="66343"/>
            <a:ext cx="1031799" cy="900000"/>
          </a:xfrm>
          <a:prstGeom prst="rect">
            <a:avLst/>
          </a:prstGeom>
        </p:spPr>
      </p:pic>
      <p:sp>
        <p:nvSpPr>
          <p:cNvPr id="5" name="Title 4"/>
          <p:cNvSpPr>
            <a:spLocks noGrp="1"/>
          </p:cNvSpPr>
          <p:nvPr>
            <p:ph type="title"/>
          </p:nvPr>
        </p:nvSpPr>
        <p:spPr>
          <a:xfrm>
            <a:off x="457202" y="0"/>
            <a:ext cx="7890444" cy="1081760"/>
          </a:xfrm>
        </p:spPr>
        <p:txBody>
          <a:bodyPr/>
          <a:lstStyle/>
          <a:p>
            <a:pPr algn="l" rtl="0"/>
            <a:r>
              <a:rPr lang="fr-FR" sz="1800" b="1" i="0" u="none" baseline="0" dirty="0" smtClean="0"/>
              <a:t>C’est fondamentalement envers</a:t>
            </a:r>
            <a:r>
              <a:rPr lang="fr-FR" sz="1800" b="1" i="0" u="none" dirty="0" smtClean="0"/>
              <a:t> </a:t>
            </a:r>
            <a:r>
              <a:rPr lang="fr-FR" sz="1800" b="1" i="0" u="none" baseline="0" dirty="0" smtClean="0"/>
              <a:t>ceux et celles </a:t>
            </a:r>
            <a:r>
              <a:rPr lang="fr-FR" sz="1800" dirty="0" smtClean="0"/>
              <a:t>auxquels nous cherchons à venir en aide que nous sommes redevables</a:t>
            </a:r>
            <a:endParaRPr lang="fr-FR" sz="1800" b="1" i="0" u="none" baseline="0" dirty="0"/>
          </a:p>
        </p:txBody>
      </p:sp>
      <p:sp>
        <p:nvSpPr>
          <p:cNvPr id="6" name="Content Placeholder 5"/>
          <p:cNvSpPr>
            <a:spLocks noGrp="1"/>
          </p:cNvSpPr>
          <p:nvPr>
            <p:ph idx="1"/>
          </p:nvPr>
        </p:nvSpPr>
        <p:spPr>
          <a:xfrm>
            <a:off x="6250676" y="5857799"/>
            <a:ext cx="2671603" cy="402940"/>
          </a:xfrm>
        </p:spPr>
        <p:txBody>
          <a:bodyPr/>
          <a:lstStyle/>
          <a:p>
            <a:pPr algn="r" rtl="0"/>
            <a:r>
              <a:rPr lang="fr-FR" sz="900" b="0" i="1" u="none" baseline="0" dirty="0"/>
              <a:t>La Charte humanitaire, le manuel Sphère</a:t>
            </a:r>
          </a:p>
          <a:p>
            <a:pPr algn="r"/>
            <a:r>
              <a:rPr lang="fr-FR" sz="900" dirty="0"/>
              <a:t>ProjetSphere.org/</a:t>
            </a:r>
            <a:r>
              <a:rPr lang="fr-FR" sz="900" dirty="0" err="1"/>
              <a:t>CharteHumanitaire</a:t>
            </a:r>
            <a:endParaRPr lang="fr-FR" sz="900" dirty="0"/>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b="0" i="0" u="none" baseline="0" dirty="0" smtClean="0"/>
              <a:t>Pack de </a:t>
            </a:r>
            <a:r>
              <a:rPr lang="fr-FR" b="0" i="0" u="none" baseline="0" dirty="0"/>
              <a:t>formation Sphère 2015</a:t>
            </a:r>
          </a:p>
        </p:txBody>
      </p:sp>
      <p:pic>
        <p:nvPicPr>
          <p:cNvPr id="7" name="Picture 6" descr="Murtadha_A6_Frenc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0082" y="1092343"/>
            <a:ext cx="6974416" cy="4947526"/>
          </a:xfrm>
          <a:prstGeom prst="rect">
            <a:avLst/>
          </a:prstGeom>
        </p:spPr>
      </p:pic>
    </p:spTree>
    <p:extLst>
      <p:ext uri="{BB962C8B-B14F-4D97-AF65-F5344CB8AC3E}">
        <p14:creationId xmlns:p14="http://schemas.microsoft.com/office/powerpoint/2010/main" val="9734596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hart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0441" y="66343"/>
            <a:ext cx="1031799" cy="900000"/>
          </a:xfrm>
          <a:prstGeom prst="rect">
            <a:avLst/>
          </a:prstGeom>
        </p:spPr>
      </p:pic>
      <p:sp>
        <p:nvSpPr>
          <p:cNvPr id="5" name="Title 4"/>
          <p:cNvSpPr>
            <a:spLocks noGrp="1"/>
          </p:cNvSpPr>
          <p:nvPr>
            <p:ph type="title"/>
          </p:nvPr>
        </p:nvSpPr>
        <p:spPr>
          <a:xfrm>
            <a:off x="457202" y="0"/>
            <a:ext cx="7663240" cy="1081760"/>
          </a:xfrm>
        </p:spPr>
        <p:txBody>
          <a:bodyPr/>
          <a:lstStyle/>
          <a:p>
            <a:pPr algn="l" rtl="0"/>
            <a:r>
              <a:rPr lang="fr-FR" sz="2000" b="1" i="0" u="none" baseline="0" dirty="0"/>
              <a:t>Les </a:t>
            </a:r>
            <a:r>
              <a:rPr lang="fr-FR" sz="2000" b="1" i="0" u="none" baseline="0" dirty="0" smtClean="0"/>
              <a:t>activités menées pour apporter </a:t>
            </a:r>
            <a:r>
              <a:rPr lang="fr-FR" sz="2000" b="1" i="0" u="none" baseline="0" dirty="0"/>
              <a:t>une aide humanitaire peuvent parfois avoir des effets </a:t>
            </a:r>
            <a:r>
              <a:rPr lang="fr-FR" sz="2000" b="1" i="0" u="none" baseline="0" dirty="0" smtClean="0"/>
              <a:t>indésirables imprévus</a:t>
            </a:r>
            <a:endParaRPr lang="fr-FR" sz="2000" b="1" i="0" u="none" baseline="0" dirty="0"/>
          </a:p>
        </p:txBody>
      </p:sp>
      <p:sp>
        <p:nvSpPr>
          <p:cNvPr id="6" name="Content Placeholder 5"/>
          <p:cNvSpPr>
            <a:spLocks noGrp="1"/>
          </p:cNvSpPr>
          <p:nvPr>
            <p:ph idx="1"/>
          </p:nvPr>
        </p:nvSpPr>
        <p:spPr>
          <a:xfrm>
            <a:off x="6250676" y="5857799"/>
            <a:ext cx="2671603" cy="402940"/>
          </a:xfrm>
        </p:spPr>
        <p:txBody>
          <a:bodyPr/>
          <a:lstStyle/>
          <a:p>
            <a:pPr algn="r" rtl="0"/>
            <a:r>
              <a:rPr lang="fr-FR" sz="900" b="0" i="1" u="none" baseline="0" dirty="0"/>
              <a:t>La Charte humanitaire, le manuel Sphère</a:t>
            </a:r>
          </a:p>
          <a:p>
            <a:pPr algn="r"/>
            <a:r>
              <a:rPr lang="fr-FR" sz="900" dirty="0"/>
              <a:t>ProjetSphere.org/</a:t>
            </a:r>
            <a:r>
              <a:rPr lang="fr-FR" sz="900" dirty="0" err="1"/>
              <a:t>CharteHumanitaire</a:t>
            </a:r>
            <a:endParaRPr lang="fr-FR" sz="900" dirty="0"/>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b="0" i="0" u="none" baseline="0" dirty="0" smtClean="0"/>
              <a:t>Pack</a:t>
            </a:r>
            <a:r>
              <a:rPr lang="fr-FR" b="0" i="0" u="none" dirty="0" smtClean="0"/>
              <a:t> </a:t>
            </a:r>
            <a:r>
              <a:rPr lang="fr-FR" b="0" i="0" u="none" baseline="0" dirty="0" smtClean="0"/>
              <a:t>de </a:t>
            </a:r>
            <a:r>
              <a:rPr lang="fr-FR" b="0" i="0" u="none" baseline="0" dirty="0"/>
              <a:t>formation Sphère 2015</a:t>
            </a:r>
          </a:p>
        </p:txBody>
      </p:sp>
      <p:pic>
        <p:nvPicPr>
          <p:cNvPr id="7" name="Picture 6" descr="Letouze_I_A6_Frenc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0260" y="1220145"/>
            <a:ext cx="6400801" cy="4540614"/>
          </a:xfrm>
          <a:prstGeom prst="rect">
            <a:avLst/>
          </a:prstGeom>
        </p:spPr>
      </p:pic>
    </p:spTree>
    <p:extLst>
      <p:ext uri="{BB962C8B-B14F-4D97-AF65-F5344CB8AC3E}">
        <p14:creationId xmlns:p14="http://schemas.microsoft.com/office/powerpoint/2010/main" val="40317249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hart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0441" y="66343"/>
            <a:ext cx="1031799" cy="900000"/>
          </a:xfrm>
          <a:prstGeom prst="rect">
            <a:avLst/>
          </a:prstGeom>
        </p:spPr>
      </p:pic>
      <p:sp>
        <p:nvSpPr>
          <p:cNvPr id="5" name="Title 4"/>
          <p:cNvSpPr>
            <a:spLocks noGrp="1"/>
          </p:cNvSpPr>
          <p:nvPr>
            <p:ph type="title"/>
          </p:nvPr>
        </p:nvSpPr>
        <p:spPr>
          <a:xfrm>
            <a:off x="457201" y="0"/>
            <a:ext cx="7663240" cy="1081760"/>
          </a:xfrm>
        </p:spPr>
        <p:txBody>
          <a:bodyPr/>
          <a:lstStyle/>
          <a:p>
            <a:pPr algn="l" rtl="0"/>
            <a:r>
              <a:rPr lang="fr-FR" sz="1800" b="1" i="0" u="none" baseline="0" dirty="0" smtClean="0"/>
              <a:t>Au cours d’un </a:t>
            </a:r>
            <a:r>
              <a:rPr lang="fr-FR" sz="1800" b="1" i="0" u="none" baseline="0" dirty="0"/>
              <a:t>conflit armé, </a:t>
            </a:r>
            <a:r>
              <a:rPr lang="fr-FR" sz="1800" b="1" i="0" u="none" baseline="0" dirty="0" smtClean="0"/>
              <a:t>la protection </a:t>
            </a:r>
            <a:r>
              <a:rPr lang="fr-FR" sz="1800" b="1" i="0" u="none" baseline="0" dirty="0"/>
              <a:t>et </a:t>
            </a:r>
            <a:r>
              <a:rPr lang="fr-FR" sz="1800" b="1" i="0" u="none" baseline="0" dirty="0" smtClean="0"/>
              <a:t>l’assistance doivent être accordées </a:t>
            </a:r>
            <a:r>
              <a:rPr lang="fr-FR" sz="1800" dirty="0" smtClean="0"/>
              <a:t>aux personnes qui n’y sont pas engagées</a:t>
            </a:r>
            <a:endParaRPr lang="fr-FR" sz="1800" b="1" i="0" u="none" baseline="0" dirty="0"/>
          </a:p>
        </p:txBody>
      </p:sp>
      <p:sp>
        <p:nvSpPr>
          <p:cNvPr id="6" name="Content Placeholder 5"/>
          <p:cNvSpPr>
            <a:spLocks noGrp="1"/>
          </p:cNvSpPr>
          <p:nvPr>
            <p:ph idx="1"/>
          </p:nvPr>
        </p:nvSpPr>
        <p:spPr>
          <a:xfrm>
            <a:off x="6250676" y="5857799"/>
            <a:ext cx="2671603" cy="402940"/>
          </a:xfrm>
        </p:spPr>
        <p:txBody>
          <a:bodyPr/>
          <a:lstStyle/>
          <a:p>
            <a:pPr algn="r" rtl="0"/>
            <a:r>
              <a:rPr lang="fr-FR" sz="900" b="0" i="1" u="none" baseline="0" dirty="0"/>
              <a:t>La Charte humanitaire, le manuel Sphère</a:t>
            </a:r>
          </a:p>
          <a:p>
            <a:pPr algn="r"/>
            <a:r>
              <a:rPr lang="fr-FR" sz="900" dirty="0"/>
              <a:t>ProjetSphere.org/</a:t>
            </a:r>
            <a:r>
              <a:rPr lang="fr-FR" sz="900" dirty="0" err="1"/>
              <a:t>CharteHumanitaire</a:t>
            </a:r>
            <a:endParaRPr lang="fr-FR" sz="900" dirty="0"/>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b="0" i="0" u="none" baseline="0" dirty="0" smtClean="0"/>
              <a:t>Pack </a:t>
            </a:r>
            <a:r>
              <a:rPr lang="fr-FR" b="0" i="0" u="none" baseline="0" dirty="0"/>
              <a:t>de formation Sphère 2015</a:t>
            </a:r>
          </a:p>
        </p:txBody>
      </p:sp>
      <p:pic>
        <p:nvPicPr>
          <p:cNvPr id="7" name="Picture 6" descr="Deren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2022" y="1247954"/>
            <a:ext cx="6379014" cy="4513153"/>
          </a:xfrm>
          <a:prstGeom prst="rect">
            <a:avLst/>
          </a:prstGeom>
        </p:spPr>
      </p:pic>
    </p:spTree>
    <p:extLst>
      <p:ext uri="{BB962C8B-B14F-4D97-AF65-F5344CB8AC3E}">
        <p14:creationId xmlns:p14="http://schemas.microsoft.com/office/powerpoint/2010/main" val="42895197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l" rtl="0"/>
            <a:r>
              <a:rPr lang="fr-FR" b="1" i="0" u="none" baseline="0"/>
              <a:t>Fondements clés</a:t>
            </a:r>
            <a:endParaRPr lang="fr-FR" dirty="0"/>
          </a:p>
        </p:txBody>
      </p:sp>
      <p:sp>
        <p:nvSpPr>
          <p:cNvPr id="8" name="Content Placeholder 7"/>
          <p:cNvSpPr>
            <a:spLocks noGrp="1"/>
          </p:cNvSpPr>
          <p:nvPr>
            <p:ph idx="1"/>
          </p:nvPr>
        </p:nvSpPr>
        <p:spPr>
          <a:xfrm>
            <a:off x="457200" y="1340442"/>
            <a:ext cx="3066678" cy="1746341"/>
          </a:xfrm>
        </p:spPr>
        <p:txBody>
          <a:bodyPr/>
          <a:lstStyle/>
          <a:p>
            <a:pPr lvl="1" algn="l" rtl="0">
              <a:spcBef>
                <a:spcPts val="2000"/>
              </a:spcBef>
            </a:pPr>
            <a:r>
              <a:rPr lang="fr-FR" b="0" i="0" u="none" baseline="0"/>
              <a:t>Centrée sur les personnes</a:t>
            </a:r>
            <a:endParaRPr lang="fr-FR" dirty="0"/>
          </a:p>
          <a:p>
            <a:pPr lvl="1" algn="l" rtl="0">
              <a:spcBef>
                <a:spcPts val="2000"/>
              </a:spcBef>
            </a:pPr>
            <a:r>
              <a:rPr lang="fr-FR" b="0" i="0" u="none" baseline="0"/>
              <a:t>Impulsée par la qualité</a:t>
            </a:r>
            <a:endParaRPr lang="fr-FR" dirty="0"/>
          </a:p>
          <a:p>
            <a:pPr lvl="1" algn="l" rtl="0">
              <a:spcBef>
                <a:spcPts val="2000"/>
              </a:spcBef>
            </a:pPr>
            <a:r>
              <a:rPr lang="fr-FR" b="0" i="0" u="none" baseline="0"/>
              <a:t>Fondée sur les droits</a:t>
            </a:r>
          </a:p>
        </p:txBody>
      </p:sp>
      <p:sp>
        <p:nvSpPr>
          <p:cNvPr id="4" name="Footer Placeholder 3"/>
          <p:cNvSpPr>
            <a:spLocks noGrp="1"/>
          </p:cNvSpPr>
          <p:nvPr>
            <p:ph type="ftr" sz="quarter" idx="3"/>
          </p:nvPr>
        </p:nvSpPr>
        <p:spPr/>
        <p:txBody>
          <a:bodyPr/>
          <a:lstStyle/>
          <a:p>
            <a:pPr algn="l" rtl="0"/>
            <a:r>
              <a:rPr lang="fr-FR" b="0" i="0" u="none" baseline="0" dirty="0"/>
              <a:t>Module A1 – Sphère : tour d'horizon</a:t>
            </a:r>
          </a:p>
          <a:p>
            <a:pPr algn="l" rtl="0"/>
            <a:r>
              <a:rPr lang="fr-FR" b="0" i="0" u="none" baseline="0" dirty="0" smtClean="0"/>
              <a:t>Pack </a:t>
            </a:r>
            <a:r>
              <a:rPr lang="fr-FR" b="0" i="0" u="none" baseline="0" dirty="0"/>
              <a:t>de formation Sphère 2015</a:t>
            </a: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6629" y="1141695"/>
            <a:ext cx="1791772" cy="126393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1" name="Picture 6" descr="http://www.sphereproject.org/silo/images/hc-cartoons-1_180x12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7804" y="1611126"/>
            <a:ext cx="1791772" cy="12647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8" descr="http://www.sphereproject.org/silo/images/hc-cartoons-4-murtadha_180x12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36629" y="4191255"/>
            <a:ext cx="1791772" cy="126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2" descr="http://www.sphereproject.org/silo/images/hc-cartoons-6-derenne_180x12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17804" y="2995672"/>
            <a:ext cx="1791772" cy="126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p:cNvPicPr>
            <a:picLocks noChangeAspect="1"/>
          </p:cNvPicPr>
          <p:nvPr/>
        </p:nvPicPr>
        <p:blipFill>
          <a:blip r:embed="rId7"/>
          <a:stretch>
            <a:fillRect/>
          </a:stretch>
        </p:blipFill>
        <p:spPr>
          <a:xfrm>
            <a:off x="7336629" y="2557309"/>
            <a:ext cx="1792800" cy="1482268"/>
          </a:xfrm>
          <a:prstGeom prst="rect">
            <a:avLst/>
          </a:prstGeom>
        </p:spPr>
      </p:pic>
      <p:pic>
        <p:nvPicPr>
          <p:cNvPr id="3" name="Picture 2"/>
          <p:cNvPicPr>
            <a:picLocks noChangeAspect="1"/>
          </p:cNvPicPr>
          <p:nvPr/>
        </p:nvPicPr>
        <p:blipFill>
          <a:blip r:embed="rId8"/>
          <a:stretch>
            <a:fillRect/>
          </a:stretch>
        </p:blipFill>
        <p:spPr>
          <a:xfrm>
            <a:off x="5416776" y="4379750"/>
            <a:ext cx="1792800" cy="1540156"/>
          </a:xfrm>
          <a:prstGeom prst="rect">
            <a:avLst/>
          </a:prstGeom>
        </p:spPr>
      </p:pic>
    </p:spTree>
    <p:extLst>
      <p:ext uri="{BB962C8B-B14F-4D97-AF65-F5344CB8AC3E}">
        <p14:creationId xmlns:p14="http://schemas.microsoft.com/office/powerpoint/2010/main" val="2731466376"/>
      </p:ext>
    </p:extLst>
  </p:cSld>
  <p:clrMapOvr>
    <a:masterClrMapping/>
  </p:clrMapOvr>
  <p:timing>
    <p:tnLst>
      <p:par>
        <p:cTn id="1" dur="indefinite" restart="never" nodeType="tmRoot"/>
      </p:par>
    </p:tnLst>
  </p:timing>
</p:sld>
</file>

<file path=ppt/theme/theme1.xml><?xml version="1.0" encoding="utf-8"?>
<a:theme xmlns:a="http://schemas.openxmlformats.org/drawingml/2006/main" name="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Sphere.thmx</Template>
  <TotalTime>4172</TotalTime>
  <Words>1367</Words>
  <Application>Microsoft Office PowerPoint</Application>
  <PresentationFormat>On-screen Show (4:3)</PresentationFormat>
  <Paragraphs>184</Paragraphs>
  <Slides>21</Slides>
  <Notes>10</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21</vt:i4>
      </vt:variant>
    </vt:vector>
  </HeadingPairs>
  <TitlesOfParts>
    <vt:vector size="29" baseType="lpstr">
      <vt:lpstr>Arial</vt:lpstr>
      <vt:lpstr>Calibri</vt:lpstr>
      <vt:lpstr>Lucida Grande</vt:lpstr>
      <vt:lpstr>Lucida Sans Regular</vt:lpstr>
      <vt:lpstr>Tahoma</vt:lpstr>
      <vt:lpstr>Sphere</vt:lpstr>
      <vt:lpstr>1_Sphere</vt:lpstr>
      <vt:lpstr>Document</vt:lpstr>
      <vt:lpstr>PowerPoint Presentation</vt:lpstr>
      <vt:lpstr>PowerPoint Presentation</vt:lpstr>
      <vt:lpstr>Toutes les personnes touchées par une catastrophe ou un conflit armé ont le droit de recevoir une aide humanitaire</vt:lpstr>
      <vt:lpstr>Toutes les personnes touchées par une catastrophe ou un conflit armé – femmes ou hommes, filles ou garçons – ont le droit de vivre dans la dignité</vt:lpstr>
      <vt:lpstr>La sécurité des personnes en situation de catastrophe est au cœur des préoccupations humanitaires</vt:lpstr>
      <vt:lpstr>C’est fondamentalement envers ceux et celles auxquels nous cherchons à venir en aide que nous sommes redevables</vt:lpstr>
      <vt:lpstr>Les activités menées pour apporter une aide humanitaire peuvent parfois avoir des effets indésirables imprévus</vt:lpstr>
      <vt:lpstr>Au cours d’un conflit armé, la protection et l’assistance doivent être accordées aux personnes qui n’y sont pas engagées</vt:lpstr>
      <vt:lpstr>Fondements clés</vt:lpstr>
      <vt:lpstr>Quelles sont les convictions essentielles de Sphère ?</vt:lpstr>
      <vt:lpstr>Quels sont les principes clés dans lesquels est ancré le Projet Sphère ?</vt:lpstr>
      <vt:lpstr>Que signifient « qualité et redevabilité » pour le Projet Sphère ?</vt:lpstr>
      <vt:lpstr>Qualité</vt:lpstr>
      <vt:lpstr>Redevabilité</vt:lpstr>
      <vt:lpstr>Les liens entre les éléments du manuel Sphère</vt:lpstr>
      <vt:lpstr>La différence entre les standards et les indicateurs</vt:lpstr>
      <vt:lpstr>La structure du manuel</vt:lpstr>
      <vt:lpstr>Le Projet Sphère</vt:lpstr>
      <vt:lpstr>NOUVEAUTE : La Norme Humanitaire Fondamentale</vt:lpstr>
      <vt:lpstr>En bref...</vt:lpstr>
      <vt:lpstr>N'oubliez pas !</vt:lpstr>
    </vt:vector>
  </TitlesOfParts>
  <Company>Word Smiths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Smith</dc:creator>
  <cp:lastModifiedBy>CeciliaFurtade</cp:lastModifiedBy>
  <cp:revision>197</cp:revision>
  <dcterms:created xsi:type="dcterms:W3CDTF">2014-12-22T15:37:12Z</dcterms:created>
  <dcterms:modified xsi:type="dcterms:W3CDTF">2015-07-23T13:07:33Z</dcterms:modified>
</cp:coreProperties>
</file>